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437" r:id="rId2"/>
    <p:sldId id="356" r:id="rId3"/>
    <p:sldId id="442" r:id="rId4"/>
    <p:sldId id="443" r:id="rId5"/>
    <p:sldId id="438" r:id="rId6"/>
    <p:sldId id="444" r:id="rId7"/>
    <p:sldId id="445" r:id="rId8"/>
    <p:sldId id="258" r:id="rId9"/>
    <p:sldId id="435" r:id="rId10"/>
    <p:sldId id="340" r:id="rId11"/>
    <p:sldId id="275" r:id="rId12"/>
    <p:sldId id="494" r:id="rId13"/>
    <p:sldId id="493" r:id="rId14"/>
    <p:sldId id="349" r:id="rId15"/>
    <p:sldId id="344" r:id="rId16"/>
    <p:sldId id="446" r:id="rId17"/>
    <p:sldId id="441" r:id="rId18"/>
    <p:sldId id="351" r:id="rId19"/>
    <p:sldId id="451" r:id="rId20"/>
    <p:sldId id="448" r:id="rId21"/>
    <p:sldId id="449" r:id="rId22"/>
    <p:sldId id="450" r:id="rId23"/>
    <p:sldId id="495" r:id="rId24"/>
    <p:sldId id="452" r:id="rId25"/>
    <p:sldId id="496" r:id="rId26"/>
    <p:sldId id="497" r:id="rId27"/>
    <p:sldId id="499" r:id="rId28"/>
    <p:sldId id="500" r:id="rId29"/>
    <p:sldId id="502" r:id="rId30"/>
    <p:sldId id="501" r:id="rId31"/>
    <p:sldId id="503" r:id="rId32"/>
    <p:sldId id="504" r:id="rId33"/>
    <p:sldId id="518" r:id="rId34"/>
    <p:sldId id="505" r:id="rId35"/>
    <p:sldId id="510" r:id="rId36"/>
    <p:sldId id="519" r:id="rId37"/>
    <p:sldId id="520" r:id="rId38"/>
    <p:sldId id="506" r:id="rId39"/>
    <p:sldId id="516" r:id="rId40"/>
    <p:sldId id="517" r:id="rId41"/>
    <p:sldId id="498" r:id="rId42"/>
    <p:sldId id="456" r:id="rId43"/>
    <p:sldId id="509" r:id="rId44"/>
    <p:sldId id="508" r:id="rId45"/>
    <p:sldId id="458" r:id="rId46"/>
    <p:sldId id="507" r:id="rId47"/>
    <p:sldId id="454" r:id="rId48"/>
    <p:sldId id="455" r:id="rId49"/>
    <p:sldId id="460" r:id="rId50"/>
    <p:sldId id="459" r:id="rId51"/>
    <p:sldId id="489" r:id="rId52"/>
    <p:sldId id="490" r:id="rId53"/>
    <p:sldId id="491" r:id="rId54"/>
    <p:sldId id="342" r:id="rId55"/>
    <p:sldId id="347" r:id="rId56"/>
    <p:sldId id="513" r:id="rId57"/>
    <p:sldId id="337" r:id="rId58"/>
    <p:sldId id="457" r:id="rId59"/>
    <p:sldId id="514" r:id="rId60"/>
    <p:sldId id="515" r:id="rId61"/>
    <p:sldId id="512" r:id="rId62"/>
    <p:sldId id="357" r:id="rId63"/>
    <p:sldId id="433" r:id="rId64"/>
    <p:sldId id="434" r:id="rId65"/>
    <p:sldId id="43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6295" autoAdjust="0"/>
  </p:normalViewPr>
  <p:slideViewPr>
    <p:cSldViewPr snapToGrid="0">
      <p:cViewPr>
        <p:scale>
          <a:sx n="50" d="100"/>
          <a:sy n="50" d="100"/>
        </p:scale>
        <p:origin x="1771" y="67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8857263" y="2476271"/>
          <a:ext cx="1380782" cy="280320"/>
        </a:xfrm>
        <a:custGeom>
          <a:avLst/>
          <a:gdLst/>
          <a:ahLst/>
          <a:cxnLst/>
          <a:rect l="0" t="0" r="0" b="0"/>
          <a:pathLst>
            <a:path>
              <a:moveTo>
                <a:pt x="0" y="0"/>
              </a:moveTo>
              <a:lnTo>
                <a:pt x="0" y="141272"/>
              </a:lnTo>
              <a:lnTo>
                <a:pt x="1380782" y="141272"/>
              </a:lnTo>
              <a:lnTo>
                <a:pt x="1380782"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7790800" y="2476271"/>
          <a:ext cx="1066462" cy="280320"/>
        </a:xfrm>
        <a:custGeom>
          <a:avLst/>
          <a:gdLst/>
          <a:ahLst/>
          <a:cxnLst/>
          <a:rect l="0" t="0" r="0" b="0"/>
          <a:pathLst>
            <a:path>
              <a:moveTo>
                <a:pt x="1066462" y="0"/>
              </a:moveTo>
              <a:lnTo>
                <a:pt x="1066462"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6033945" y="1306042"/>
          <a:ext cx="2823317" cy="280320"/>
        </a:xfrm>
        <a:custGeom>
          <a:avLst/>
          <a:gdLst/>
          <a:ahLst/>
          <a:cxnLst/>
          <a:rect l="0" t="0" r="0" b="0"/>
          <a:pathLst>
            <a:path>
              <a:moveTo>
                <a:pt x="0" y="0"/>
              </a:moveTo>
              <a:lnTo>
                <a:pt x="0" y="141272"/>
              </a:lnTo>
              <a:lnTo>
                <a:pt x="2823317" y="141272"/>
              </a:lnTo>
              <a:lnTo>
                <a:pt x="2823317"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896308" y="2476271"/>
          <a:ext cx="2447245" cy="280320"/>
        </a:xfrm>
        <a:custGeom>
          <a:avLst/>
          <a:gdLst/>
          <a:ahLst/>
          <a:cxnLst/>
          <a:rect l="0" t="0" r="0" b="0"/>
          <a:pathLst>
            <a:path>
              <a:moveTo>
                <a:pt x="0" y="0"/>
              </a:moveTo>
              <a:lnTo>
                <a:pt x="0" y="141272"/>
              </a:lnTo>
              <a:lnTo>
                <a:pt x="2447245" y="141272"/>
              </a:lnTo>
              <a:lnTo>
                <a:pt x="2447245"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850588" y="2476271"/>
          <a:ext cx="91440" cy="280320"/>
        </a:xfrm>
        <a:custGeom>
          <a:avLst/>
          <a:gdLst/>
          <a:ahLst/>
          <a:cxnLst/>
          <a:rect l="0" t="0" r="0" b="0"/>
          <a:pathLst>
            <a:path>
              <a:moveTo>
                <a:pt x="45720" y="0"/>
              </a:moveTo>
              <a:lnTo>
                <a:pt x="45720" y="280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449062" y="2476271"/>
          <a:ext cx="2447245" cy="280320"/>
        </a:xfrm>
        <a:custGeom>
          <a:avLst/>
          <a:gdLst/>
          <a:ahLst/>
          <a:cxnLst/>
          <a:rect l="0" t="0" r="0" b="0"/>
          <a:pathLst>
            <a:path>
              <a:moveTo>
                <a:pt x="2447245" y="0"/>
              </a:moveTo>
              <a:lnTo>
                <a:pt x="2447245"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896308" y="1306042"/>
          <a:ext cx="3137637" cy="280320"/>
        </a:xfrm>
        <a:custGeom>
          <a:avLst/>
          <a:gdLst/>
          <a:ahLst/>
          <a:cxnLst/>
          <a:rect l="0" t="0" r="0" b="0"/>
          <a:pathLst>
            <a:path>
              <a:moveTo>
                <a:pt x="3137637" y="0"/>
              </a:moveTo>
              <a:lnTo>
                <a:pt x="3137637"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5588991" y="416135"/>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6478899" y="413910"/>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6478899" y="413910"/>
        <a:ext cx="1334861" cy="889907"/>
      </dsp:txXfrm>
    </dsp:sp>
    <dsp:sp modelId="{0EC82F2C-CA1B-4A34-AF62-64A49F0907A9}">
      <dsp:nvSpPr>
        <dsp:cNvPr id="0" name=""/>
        <dsp:cNvSpPr/>
      </dsp:nvSpPr>
      <dsp:spPr>
        <a:xfrm>
          <a:off x="2451354"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3341262" y="1584138"/>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3341262" y="1584138"/>
        <a:ext cx="1334861" cy="889907"/>
      </dsp:txXfrm>
    </dsp:sp>
    <dsp:sp modelId="{C1CF1683-1A9D-4D43-9406-72AFC8B9CC57}">
      <dsp:nvSpPr>
        <dsp:cNvPr id="0" name=""/>
        <dsp:cNvSpPr/>
      </dsp:nvSpPr>
      <dsp:spPr>
        <a:xfrm>
          <a:off x="4109"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894016"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894016" y="2754367"/>
        <a:ext cx="1334861" cy="889907"/>
      </dsp:txXfrm>
    </dsp:sp>
    <dsp:sp modelId="{75BE8E6F-2998-418F-AA21-610C3926C412}">
      <dsp:nvSpPr>
        <dsp:cNvPr id="0" name=""/>
        <dsp:cNvSpPr/>
      </dsp:nvSpPr>
      <dsp:spPr>
        <a:xfrm>
          <a:off x="2451354"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3341262"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3341262" y="2754367"/>
        <a:ext cx="1334861" cy="889907"/>
      </dsp:txXfrm>
    </dsp:sp>
    <dsp:sp modelId="{A97A5EC9-C14B-445C-BAC2-BDF992A5A4A0}">
      <dsp:nvSpPr>
        <dsp:cNvPr id="0" name=""/>
        <dsp:cNvSpPr/>
      </dsp:nvSpPr>
      <dsp:spPr>
        <a:xfrm>
          <a:off x="4898600"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5788508"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5788508" y="2754367"/>
        <a:ext cx="1334861" cy="889907"/>
      </dsp:txXfrm>
    </dsp:sp>
    <dsp:sp modelId="{0D703642-B286-4FCF-919D-492CEAD1AAEF}">
      <dsp:nvSpPr>
        <dsp:cNvPr id="0" name=""/>
        <dsp:cNvSpPr/>
      </dsp:nvSpPr>
      <dsp:spPr>
        <a:xfrm>
          <a:off x="8412309"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9400168" y="1577072"/>
          <a:ext cx="1963500"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9400168" y="1577072"/>
        <a:ext cx="1963500" cy="889907"/>
      </dsp:txXfrm>
    </dsp:sp>
    <dsp:sp modelId="{29FF6941-A2F0-4F5E-A260-FA54E556977F}">
      <dsp:nvSpPr>
        <dsp:cNvPr id="0" name=""/>
        <dsp:cNvSpPr/>
      </dsp:nvSpPr>
      <dsp:spPr>
        <a:xfrm>
          <a:off x="7345846"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8235753"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8235753" y="2754367"/>
        <a:ext cx="1334861" cy="889907"/>
      </dsp:txXfrm>
    </dsp:sp>
    <dsp:sp modelId="{1AB78844-7EEA-4FFA-A269-1431E985F8E1}">
      <dsp:nvSpPr>
        <dsp:cNvPr id="0" name=""/>
        <dsp:cNvSpPr/>
      </dsp:nvSpPr>
      <dsp:spPr>
        <a:xfrm>
          <a:off x="9793092"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0682999"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0682999" y="2754367"/>
        <a:ext cx="1334861" cy="88990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available as a handout. </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188597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7028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30215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82665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20</a:t>
            </a:fld>
            <a:endParaRPr lang="en-US"/>
          </a:p>
        </p:txBody>
      </p:sp>
    </p:spTree>
    <p:extLst>
      <p:ext uri="{BB962C8B-B14F-4D97-AF65-F5344CB8AC3E}">
        <p14:creationId xmlns:p14="http://schemas.microsoft.com/office/powerpoint/2010/main" val="2428037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21</a:t>
            </a:fld>
            <a:endParaRPr lang="en-US"/>
          </a:p>
        </p:txBody>
      </p:sp>
    </p:spTree>
    <p:extLst>
      <p:ext uri="{BB962C8B-B14F-4D97-AF65-F5344CB8AC3E}">
        <p14:creationId xmlns:p14="http://schemas.microsoft.com/office/powerpoint/2010/main" val="173058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426775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575734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2210624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3980275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1884512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29</a:t>
            </a:fld>
            <a:endParaRPr lang="en-US"/>
          </a:p>
        </p:txBody>
      </p:sp>
    </p:spTree>
    <p:extLst>
      <p:ext uri="{BB962C8B-B14F-4D97-AF65-F5344CB8AC3E}">
        <p14:creationId xmlns:p14="http://schemas.microsoft.com/office/powerpoint/2010/main" val="3704299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30</a:t>
            </a:fld>
            <a:endParaRPr lang="en-US"/>
          </a:p>
        </p:txBody>
      </p:sp>
    </p:spTree>
    <p:extLst>
      <p:ext uri="{BB962C8B-B14F-4D97-AF65-F5344CB8AC3E}">
        <p14:creationId xmlns:p14="http://schemas.microsoft.com/office/powerpoint/2010/main" val="1526496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31</a:t>
            </a:fld>
            <a:endParaRPr lang="en-US"/>
          </a:p>
        </p:txBody>
      </p:sp>
    </p:spTree>
    <p:extLst>
      <p:ext uri="{BB962C8B-B14F-4D97-AF65-F5344CB8AC3E}">
        <p14:creationId xmlns:p14="http://schemas.microsoft.com/office/powerpoint/2010/main" val="3674447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4019829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3646342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159804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this even before I show you the resources. These are just pure warmups.</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207801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962076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36</a:t>
            </a:fld>
            <a:endParaRPr lang="en-US"/>
          </a:p>
        </p:txBody>
      </p:sp>
    </p:spTree>
    <p:extLst>
      <p:ext uri="{BB962C8B-B14F-4D97-AF65-F5344CB8AC3E}">
        <p14:creationId xmlns:p14="http://schemas.microsoft.com/office/powerpoint/2010/main" val="4132164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3860881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179154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1740548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43</a:t>
            </a:fld>
            <a:endParaRPr lang="en-US"/>
          </a:p>
        </p:txBody>
      </p:sp>
    </p:spTree>
    <p:extLst>
      <p:ext uri="{BB962C8B-B14F-4D97-AF65-F5344CB8AC3E}">
        <p14:creationId xmlns:p14="http://schemas.microsoft.com/office/powerpoint/2010/main" val="1917184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44</a:t>
            </a:fld>
            <a:endParaRPr lang="en-US"/>
          </a:p>
        </p:txBody>
      </p:sp>
    </p:spTree>
    <p:extLst>
      <p:ext uri="{BB962C8B-B14F-4D97-AF65-F5344CB8AC3E}">
        <p14:creationId xmlns:p14="http://schemas.microsoft.com/office/powerpoint/2010/main" val="1044866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45</a:t>
            </a:fld>
            <a:endParaRPr lang="en-US"/>
          </a:p>
        </p:txBody>
      </p:sp>
    </p:spTree>
    <p:extLst>
      <p:ext uri="{BB962C8B-B14F-4D97-AF65-F5344CB8AC3E}">
        <p14:creationId xmlns:p14="http://schemas.microsoft.com/office/powerpoint/2010/main" val="2471186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1417035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47</a:t>
            </a:fld>
            <a:endParaRPr lang="en-US"/>
          </a:p>
        </p:txBody>
      </p:sp>
    </p:spTree>
    <p:extLst>
      <p:ext uri="{BB962C8B-B14F-4D97-AF65-F5344CB8AC3E}">
        <p14:creationId xmlns:p14="http://schemas.microsoft.com/office/powerpoint/2010/main" val="1313891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24179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48</a:t>
            </a:fld>
            <a:endParaRPr lang="en-US"/>
          </a:p>
        </p:txBody>
      </p:sp>
    </p:spTree>
    <p:extLst>
      <p:ext uri="{BB962C8B-B14F-4D97-AF65-F5344CB8AC3E}">
        <p14:creationId xmlns:p14="http://schemas.microsoft.com/office/powerpoint/2010/main" val="2656742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49</a:t>
            </a:fld>
            <a:endParaRPr lang="en-US"/>
          </a:p>
        </p:txBody>
      </p:sp>
    </p:spTree>
    <p:extLst>
      <p:ext uri="{BB962C8B-B14F-4D97-AF65-F5344CB8AC3E}">
        <p14:creationId xmlns:p14="http://schemas.microsoft.com/office/powerpoint/2010/main" val="3245748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51</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2961108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54</a:t>
            </a:fld>
            <a:endParaRPr lang="en-US"/>
          </a:p>
        </p:txBody>
      </p:sp>
    </p:spTree>
    <p:extLst>
      <p:ext uri="{BB962C8B-B14F-4D97-AF65-F5344CB8AC3E}">
        <p14:creationId xmlns:p14="http://schemas.microsoft.com/office/powerpoint/2010/main" val="1071965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55</a:t>
            </a:fld>
            <a:endParaRPr lang="en-US"/>
          </a:p>
        </p:txBody>
      </p:sp>
    </p:spTree>
    <p:extLst>
      <p:ext uri="{BB962C8B-B14F-4D97-AF65-F5344CB8AC3E}">
        <p14:creationId xmlns:p14="http://schemas.microsoft.com/office/powerpoint/2010/main" val="2810342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56</a:t>
            </a:fld>
            <a:endParaRPr lang="en-US"/>
          </a:p>
        </p:txBody>
      </p:sp>
    </p:spTree>
    <p:extLst>
      <p:ext uri="{BB962C8B-B14F-4D97-AF65-F5344CB8AC3E}">
        <p14:creationId xmlns:p14="http://schemas.microsoft.com/office/powerpoint/2010/main" val="495364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demo you will look a bit more into using Python as an automation tool for Excel. You already saw that Python makes for pretty intuitive data analysis. I don’t know that this package is as intuitive, but I don’t know it’s any worse than VBA, and the nice thing is that it layers so many Python features into it as well. So go back to the repo and the Python-Powered Excel worksheet. </a:t>
            </a:r>
          </a:p>
        </p:txBody>
      </p:sp>
      <p:sp>
        <p:nvSpPr>
          <p:cNvPr id="4" name="Slide Number Placeholder 3"/>
          <p:cNvSpPr>
            <a:spLocks noGrp="1"/>
          </p:cNvSpPr>
          <p:nvPr>
            <p:ph type="sldNum" sz="quarter" idx="5"/>
          </p:nvPr>
        </p:nvSpPr>
        <p:spPr/>
        <p:txBody>
          <a:bodyPr/>
          <a:lstStyle/>
          <a:p>
            <a:fld id="{3BB66621-ADCC-4EF8-8003-B9D3E881DCD2}" type="slidenum">
              <a:rPr lang="en-US" smtClean="0"/>
              <a:t>57</a:t>
            </a:fld>
            <a:endParaRPr lang="en-US"/>
          </a:p>
        </p:txBody>
      </p:sp>
    </p:spTree>
    <p:extLst>
      <p:ext uri="{BB962C8B-B14F-4D97-AF65-F5344CB8AC3E}">
        <p14:creationId xmlns:p14="http://schemas.microsoft.com/office/powerpoint/2010/main" val="244829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58</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59</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090153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60</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303418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3010829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04684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154874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stringfestdata/ms-excel-toronto-pyth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predictivehacks.com/tips-about-numpy-arrays/" TargetMode="Externa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stringfestanalytics.com/aina-waiting/"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hackernoon.com/pythons-easter-eggs-and-hidden-jokes-d7368c7fe2c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tringfestdata/aina-lets-learn-pyth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6863417"/>
          </a:xfrm>
          <a:prstGeom prst="rect">
            <a:avLst/>
          </a:prstGeom>
          <a:noFill/>
        </p:spPr>
        <p:txBody>
          <a:bodyPr wrap="square" rtlCol="0">
            <a:spAutoFit/>
          </a:bodyPr>
          <a:lstStyle/>
          <a:p>
            <a:r>
              <a:rPr lang="en-US" sz="8800" b="1" i="0" dirty="0">
                <a:solidFill>
                  <a:schemeClr val="bg1"/>
                </a:solidFill>
                <a:effectLst/>
                <a:latin typeface="u2400"/>
              </a:rPr>
              <a:t>✓</a:t>
            </a:r>
            <a:r>
              <a:rPr lang="en-US" sz="8800" b="1" dirty="0">
                <a:solidFill>
                  <a:schemeClr val="bg1"/>
                </a:solidFill>
                <a:latin typeface="Pragmatica" pitchFamily="2" charset="0"/>
              </a:rPr>
              <a:t> Microphone off?</a:t>
            </a:r>
            <a:endParaRPr lang="en-US" sz="8800" b="1" i="0" dirty="0">
              <a:solidFill>
                <a:schemeClr val="bg1"/>
              </a:solidFill>
              <a:effectLst/>
              <a:latin typeface="u2400"/>
            </a:endParaRPr>
          </a:p>
          <a:p>
            <a:r>
              <a:rPr lang="en-US" sz="8800" b="1" i="0" dirty="0">
                <a:solidFill>
                  <a:schemeClr val="bg1"/>
                </a:solidFill>
                <a:effectLst/>
                <a:latin typeface="u2400"/>
              </a:rPr>
              <a:t>✓</a:t>
            </a:r>
            <a:r>
              <a:rPr lang="en-US" sz="8800" b="1" dirty="0">
                <a:solidFill>
                  <a:schemeClr val="bg1"/>
                </a:solidFill>
                <a:latin typeface="Pragmatica" pitchFamily="2" charset="0"/>
              </a:rPr>
              <a:t> Camera off?</a:t>
            </a:r>
          </a:p>
          <a:p>
            <a:r>
              <a:rPr lang="en-US" sz="8800" b="1" i="0" dirty="0">
                <a:solidFill>
                  <a:schemeClr val="bg1"/>
                </a:solidFill>
                <a:effectLst/>
                <a:latin typeface="u2400"/>
              </a:rPr>
              <a:t>✓</a:t>
            </a:r>
            <a:r>
              <a:rPr lang="en-US" sz="8800" b="1" dirty="0">
                <a:solidFill>
                  <a:schemeClr val="bg1"/>
                </a:solidFill>
                <a:latin typeface="Pragmatica" pitchFamily="2" charset="0"/>
              </a:rPr>
              <a:t> Fun on? </a:t>
            </a:r>
          </a:p>
          <a:p>
            <a:endParaRPr lang="en-US" sz="8800" b="1" dirty="0">
              <a:solidFill>
                <a:schemeClr val="bg1"/>
              </a:solidFill>
              <a:latin typeface="Pragmatica" pitchFamily="2" charset="0"/>
            </a:endParaRPr>
          </a:p>
          <a:p>
            <a:endParaRPr lang="en-US" sz="8800" b="1" dirty="0">
              <a:solidFill>
                <a:schemeClr val="bg1"/>
              </a:solidFill>
              <a:latin typeface="Pragmatica" pitchFamily="2" charset="0"/>
            </a:endParaRPr>
          </a:p>
        </p:txBody>
      </p:sp>
    </p:spTree>
    <p:extLst>
      <p:ext uri="{BB962C8B-B14F-4D97-AF65-F5344CB8AC3E}">
        <p14:creationId xmlns:p14="http://schemas.microsoft.com/office/powerpoint/2010/main" val="119411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9. First Steps with Python for Excel Users</a:t>
            </a:r>
          </a:p>
        </p:txBody>
      </p:sp>
    </p:spTree>
    <p:extLst>
      <p:ext uri="{BB962C8B-B14F-4D97-AF65-F5344CB8AC3E}">
        <p14:creationId xmlns:p14="http://schemas.microsoft.com/office/powerpoint/2010/main" val="85818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322192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7D0B5AD3-A962-4B54-9189-F0343CE8E75A}"/>
              </a:ext>
            </a:extLst>
          </p:cNvPr>
          <p:cNvPicPr>
            <a:picLocks noChangeAspect="1"/>
          </p:cNvPicPr>
          <p:nvPr/>
        </p:nvPicPr>
        <p:blipFill>
          <a:blip r:embed="rId4"/>
          <a:stretch>
            <a:fillRect/>
          </a:stretch>
        </p:blipFill>
        <p:spPr>
          <a:xfrm>
            <a:off x="1651878" y="0"/>
            <a:ext cx="8888243" cy="6867201"/>
          </a:xfrm>
          <a:prstGeom prst="rect">
            <a:avLst/>
          </a:prstGeom>
        </p:spPr>
      </p:pic>
    </p:spTree>
    <p:extLst>
      <p:ext uri="{BB962C8B-B14F-4D97-AF65-F5344CB8AC3E}">
        <p14:creationId xmlns:p14="http://schemas.microsoft.com/office/powerpoint/2010/main" val="241633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Installing packages</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xlutils</a:t>
            </a:r>
            <a:endParaRPr lang="en-US" sz="2800" b="1" dirty="0">
              <a:solidFill>
                <a:srgbClr val="CF3338"/>
              </a:solidFill>
              <a:latin typeface="Consolas" panose="020B0609020204030204" pitchFamily="49"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pyxlsb</a:t>
            </a:r>
            <a:endParaRPr lang="en-US" sz="2800" b="1" dirty="0">
              <a:solidFill>
                <a:srgbClr val="CF3338"/>
              </a:solidFill>
              <a:latin typeface="Consolas" panose="020B0609020204030204" pitchFamily="49" charset="0"/>
            </a:endParaRPr>
          </a:p>
          <a:p>
            <a:pPr marL="514350" indent="-514350">
              <a:buAutoNum type="arabicPeriod"/>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install-</a:t>
            </a:r>
            <a:r>
              <a:rPr lang="en-US" sz="2800" b="1" dirty="0" err="1">
                <a:solidFill>
                  <a:srgbClr val="CF3338"/>
                </a:solidFill>
                <a:latin typeface="Consolas" panose="020B0609020204030204" pitchFamily="49" charset="0"/>
              </a:rPr>
              <a:t>packages.ipynb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179043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502251675"/>
              </p:ext>
            </p:extLst>
          </p:nvPr>
        </p:nvGraphicFramePr>
        <p:xfrm>
          <a:off x="1014962" y="1479187"/>
          <a:ext cx="9879062" cy="5121918"/>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dirty="0" err="1">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working-with-</a:t>
            </a:r>
            <a:r>
              <a:rPr lang="en-US" sz="2800" b="1" dirty="0" err="1">
                <a:solidFill>
                  <a:srgbClr val="CF3338"/>
                </a:solidFill>
                <a:latin typeface="Consolas" panose="020B0609020204030204" pitchFamily="49" charset="0"/>
              </a:rPr>
              <a:t>modules.ipynb</a:t>
            </a:r>
            <a:endParaRPr lang="en-US" sz="2800" b="1" dirty="0">
              <a:solidFill>
                <a:srgbClr val="CF3338"/>
              </a:solidFill>
              <a:latin typeface="Consolas" panose="020B0609020204030204" pitchFamily="49" charset="0"/>
            </a:endParaRP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Practice working with modules and functions</a:t>
            </a: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4205671475"/>
              </p:ext>
            </p:extLst>
          </p:nvPr>
        </p:nvGraphicFramePr>
        <p:xfrm>
          <a:off x="935093" y="1871124"/>
          <a:ext cx="9879062" cy="432855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String</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Float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True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Integer</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2.26</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Boolean</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‘Hello’</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 </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327370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feeling-</a:t>
            </a:r>
            <a:r>
              <a:rPr lang="en-US" sz="2800" b="1" dirty="0" err="1">
                <a:solidFill>
                  <a:srgbClr val="CF3338"/>
                </a:solidFill>
                <a:latin typeface="Consolas" panose="020B0609020204030204" pitchFamily="49" charset="0"/>
              </a:rPr>
              <a:t>finnicky.ipynb</a:t>
            </a:r>
            <a:endParaRPr lang="en-US" sz="2800" b="1" dirty="0">
              <a:solidFill>
                <a:srgbClr val="CF3338"/>
              </a:solidFill>
              <a:latin typeface="Consolas" panose="020B0609020204030204" pitchFamily="49"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How does Python handle</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Counting?</a:t>
            </a:r>
          </a:p>
          <a:p>
            <a:pPr marL="457200" indent="-457200">
              <a:buFont typeface="Arial" panose="020B0604020202020204" pitchFamily="34" charset="0"/>
              <a:buChar char="•"/>
            </a:pPr>
            <a:r>
              <a:rPr lang="en-US" sz="2800" b="1" dirty="0">
                <a:solidFill>
                  <a:srgbClr val="CF3338"/>
                </a:solidFill>
                <a:latin typeface="Pragmatica" pitchFamily="2" charset="0"/>
              </a:rPr>
              <a:t>Whitespace?</a:t>
            </a:r>
          </a:p>
          <a:p>
            <a:pPr marL="457200" indent="-457200">
              <a:buFont typeface="Arial" panose="020B0604020202020204" pitchFamily="34" charset="0"/>
              <a:buChar char="•"/>
            </a:pPr>
            <a:r>
              <a:rPr lang="en-US" sz="2800" b="1" dirty="0">
                <a:solidFill>
                  <a:srgbClr val="CF3338"/>
                </a:solidFill>
                <a:latin typeface="Pragmatica" pitchFamily="2" charset="0"/>
              </a:rPr>
              <a:t>Multiplying lists?</a:t>
            </a:r>
          </a:p>
          <a:p>
            <a:pPr marL="457200" indent="-457200">
              <a:buFont typeface="Arial" panose="020B0604020202020204" pitchFamily="34" charset="0"/>
              <a:buChar char="•"/>
            </a:pP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311712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3959844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2118109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pic>
        <p:nvPicPr>
          <p:cNvPr id="4" name="Picture 3" descr="Text&#10;&#10;Description automatically generated">
            <a:extLst>
              <a:ext uri="{FF2B5EF4-FFF2-40B4-BE49-F238E27FC236}">
                <a16:creationId xmlns:a16="http://schemas.microsoft.com/office/drawing/2014/main" id="{FFE28FC0-F2F4-4EDE-9BEF-0C09FB1EB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Text&#10;&#10;Description automatically generated">
            <a:extLst>
              <a:ext uri="{FF2B5EF4-FFF2-40B4-BE49-F238E27FC236}">
                <a16:creationId xmlns:a16="http://schemas.microsoft.com/office/drawing/2014/main" id="{78BB40FC-DBB4-4F9E-BE2A-57553FC35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bird standing on a white surface&#10;&#10;Description automatically generated with medium confidence">
            <a:extLst>
              <a:ext uri="{FF2B5EF4-FFF2-40B4-BE49-F238E27FC236}">
                <a16:creationId xmlns:a16="http://schemas.microsoft.com/office/drawing/2014/main" id="{B00F9500-C472-43C1-95B4-85F177C0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Picture 6" descr="A picture containing text, bird, oscine&#10;&#10;Description automatically generated">
            <a:extLst>
              <a:ext uri="{FF2B5EF4-FFF2-40B4-BE49-F238E27FC236}">
                <a16:creationId xmlns:a16="http://schemas.microsoft.com/office/drawing/2014/main" id="{FD78B297-5ABE-4F51-B781-5F2049EF6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Numpy</a:t>
            </a:r>
            <a:r>
              <a:rPr lang="en-US" sz="6000" dirty="0">
                <a:latin typeface="Aliens &amp; cows" panose="00000500000000000000" pitchFamily="2" charset="0"/>
              </a:rPr>
              <a:t> we’re getting somewhere…</a:t>
            </a:r>
          </a:p>
        </p:txBody>
      </p:sp>
      <p:pic>
        <p:nvPicPr>
          <p:cNvPr id="1026" name="Picture 2" descr="numpy_arrays">
            <a:extLst>
              <a:ext uri="{FF2B5EF4-FFF2-40B4-BE49-F238E27FC236}">
                <a16:creationId xmlns:a16="http://schemas.microsoft.com/office/drawing/2014/main" id="{E857D053-E1C3-4EFE-B7C9-D03C63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21" y="1239731"/>
            <a:ext cx="8395958" cy="46899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8B27B-6F20-402E-B6B4-E5E15F6C706D}"/>
              </a:ext>
            </a:extLst>
          </p:cNvPr>
          <p:cNvSpPr txBox="1"/>
          <p:nvPr/>
        </p:nvSpPr>
        <p:spPr>
          <a:xfrm>
            <a:off x="0" y="6439654"/>
            <a:ext cx="6106160" cy="369332"/>
          </a:xfrm>
          <a:prstGeom prst="rect">
            <a:avLst/>
          </a:prstGeom>
          <a:noFill/>
        </p:spPr>
        <p:txBody>
          <a:bodyPr wrap="square">
            <a:spAutoFit/>
          </a:bodyPr>
          <a:lstStyle/>
          <a:p>
            <a:r>
              <a:rPr lang="en-US" dirty="0">
                <a:hlinkClick r:id="rId5"/>
              </a:rPr>
              <a:t>https://predictivehacks.com/tips-about-numpy-arrays/</a:t>
            </a:r>
            <a:r>
              <a:rPr lang="en-US" dirty="0"/>
              <a:t> </a:t>
            </a:r>
          </a:p>
        </p:txBody>
      </p:sp>
      <p:sp>
        <p:nvSpPr>
          <p:cNvPr id="9" name="TextBox 8">
            <a:extLst>
              <a:ext uri="{FF2B5EF4-FFF2-40B4-BE49-F238E27FC236}">
                <a16:creationId xmlns:a16="http://schemas.microsoft.com/office/drawing/2014/main" id="{32E3BD2F-BB67-448D-BA8B-5D3B513D1357}"/>
              </a:ext>
            </a:extLst>
          </p:cNvPr>
          <p:cNvSpPr txBox="1"/>
          <p:nvPr/>
        </p:nvSpPr>
        <p:spPr>
          <a:xfrm>
            <a:off x="2037080" y="5929661"/>
            <a:ext cx="8651240" cy="646331"/>
          </a:xfrm>
          <a:prstGeom prst="rect">
            <a:avLst/>
          </a:prstGeom>
          <a:noFill/>
        </p:spPr>
        <p:txBody>
          <a:bodyPr wrap="square">
            <a:spAutoFit/>
          </a:bodyPr>
          <a:lstStyle/>
          <a:p>
            <a:r>
              <a:rPr lang="en-US" i="1" dirty="0"/>
              <a:t>Range			  Worksheet		    Workbook of worksheets	</a:t>
            </a:r>
            <a:r>
              <a:rPr lang="en-US" dirty="0"/>
              <a:t>			</a:t>
            </a:r>
          </a:p>
        </p:txBody>
      </p:sp>
      <p:sp>
        <p:nvSpPr>
          <p:cNvPr id="4" name="TextBox 3">
            <a:extLst>
              <a:ext uri="{FF2B5EF4-FFF2-40B4-BE49-F238E27FC236}">
                <a16:creationId xmlns:a16="http://schemas.microsoft.com/office/drawing/2014/main" id="{F72932A0-BF5F-4448-8318-F4D8EEA90D9C}"/>
              </a:ext>
            </a:extLst>
          </p:cNvPr>
          <p:cNvSpPr txBox="1"/>
          <p:nvPr/>
        </p:nvSpPr>
        <p:spPr>
          <a:xfrm>
            <a:off x="629920" y="1564640"/>
            <a:ext cx="26974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elements must be of same time (numeric, string, </a:t>
            </a:r>
            <a:r>
              <a:rPr lang="en-US" dirty="0" err="1"/>
              <a:t>etc</a:t>
            </a:r>
            <a:r>
              <a:rPr lang="en-US" dirty="0"/>
              <a:t>)</a:t>
            </a:r>
          </a:p>
          <a:p>
            <a:pPr marL="285750" indent="-285750">
              <a:buFont typeface="Arial" panose="020B0604020202020204" pitchFamily="34" charset="0"/>
              <a:buChar char="•"/>
            </a:pPr>
            <a:r>
              <a:rPr lang="en-US" dirty="0"/>
              <a:t>No labels (column names, </a:t>
            </a:r>
            <a:r>
              <a:rPr lang="en-US" dirty="0" err="1"/>
              <a:t>etc</a:t>
            </a:r>
            <a:r>
              <a:rPr lang="en-US" dirty="0"/>
              <a:t>)</a:t>
            </a:r>
          </a:p>
        </p:txBody>
      </p:sp>
    </p:spTree>
    <p:extLst>
      <p:ext uri="{BB962C8B-B14F-4D97-AF65-F5344CB8AC3E}">
        <p14:creationId xmlns:p14="http://schemas.microsoft.com/office/powerpoint/2010/main" val="2323137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Aliasing.. Give your code a nickname</a:t>
            </a:r>
          </a:p>
        </p:txBody>
      </p:sp>
      <p:sp>
        <p:nvSpPr>
          <p:cNvPr id="5" name="TextBox 4">
            <a:extLst>
              <a:ext uri="{FF2B5EF4-FFF2-40B4-BE49-F238E27FC236}">
                <a16:creationId xmlns:a16="http://schemas.microsoft.com/office/drawing/2014/main" id="{F013C30C-EC90-48D5-B6BE-292640176083}"/>
              </a:ext>
            </a:extLst>
          </p:cNvPr>
          <p:cNvSpPr txBox="1"/>
          <p:nvPr/>
        </p:nvSpPr>
        <p:spPr>
          <a:xfrm>
            <a:off x="619760" y="2178090"/>
            <a:ext cx="8961120" cy="4524315"/>
          </a:xfrm>
          <a:prstGeom prst="rect">
            <a:avLst/>
          </a:prstGeom>
          <a:noFill/>
        </p:spPr>
        <p:txBody>
          <a:bodyPr wrap="square">
            <a:spAutoFit/>
          </a:bodyPr>
          <a:lstStyle/>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numpy</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np</a:t>
            </a:r>
          </a:p>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pandas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pd</a:t>
            </a:r>
          </a:p>
          <a:p>
            <a:br>
              <a:rPr lang="en-US" sz="3200" b="0" dirty="0">
                <a:solidFill>
                  <a:srgbClr val="000000"/>
                </a:solidFill>
                <a:effectLst/>
                <a:latin typeface="Consolas" panose="020B0609020204030204" pitchFamily="49" charset="0"/>
              </a:rPr>
            </a:b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 </a:t>
            </a:r>
            <a:r>
              <a:rPr lang="en-US" sz="3200" b="0" dirty="0" err="1">
                <a:solidFill>
                  <a:srgbClr val="000000"/>
                </a:solidFill>
                <a:effectLst/>
                <a:latin typeface="Consolas" panose="020B0609020204030204" pitchFamily="49" charset="0"/>
              </a:rPr>
              <a:t>np.array</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 [</a:t>
            </a:r>
            <a:r>
              <a:rPr lang="en-US" sz="3200" b="0" dirty="0">
                <a:solidFill>
                  <a:srgbClr val="098658"/>
                </a:solidFill>
                <a:effectLst/>
                <a:latin typeface="Consolas" panose="020B0609020204030204" pitchFamily="49" charset="0"/>
              </a:rPr>
              <a:t>4</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 = </a:t>
            </a:r>
            <a:r>
              <a:rPr lang="en-US" sz="3200" b="0" dirty="0" err="1">
                <a:solidFill>
                  <a:srgbClr val="000000"/>
                </a:solidFill>
                <a:effectLst/>
                <a:latin typeface="Consolas" panose="020B0609020204030204" pitchFamily="49" charset="0"/>
              </a:rPr>
              <a:t>pd.DataFrame</a:t>
            </a:r>
            <a:r>
              <a:rPr lang="en-US" sz="3200" b="0" dirty="0">
                <a:solidFill>
                  <a:srgbClr val="000000"/>
                </a:solidFill>
                <a:effectLst/>
                <a:latin typeface="Consolas" panose="020B0609020204030204" pitchFamily="49" charset="0"/>
              </a:rPr>
              <a:t>(</a:t>
            </a: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columns = [</a:t>
            </a:r>
            <a:r>
              <a:rPr lang="en-US" sz="3200" b="0" dirty="0">
                <a:solidFill>
                  <a:srgbClr val="A31515"/>
                </a:solidFill>
                <a:effectLst/>
                <a:latin typeface="Consolas" panose="020B0609020204030204" pitchFamily="49" charset="0"/>
              </a:rPr>
              <a:t>'Column_A'</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'Column_B'</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Column_C</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a:t>
            </a:r>
          </a:p>
        </p:txBody>
      </p:sp>
      <p:sp>
        <p:nvSpPr>
          <p:cNvPr id="3" name="Speech Bubble: Oval 2">
            <a:extLst>
              <a:ext uri="{FF2B5EF4-FFF2-40B4-BE49-F238E27FC236}">
                <a16:creationId xmlns:a16="http://schemas.microsoft.com/office/drawing/2014/main" id="{6B07A9CA-EBA4-41AA-85BE-1476064A7B02}"/>
              </a:ext>
            </a:extLst>
          </p:cNvPr>
          <p:cNvSpPr/>
          <p:nvPr/>
        </p:nvSpPr>
        <p:spPr>
          <a:xfrm>
            <a:off x="3944224" y="1295400"/>
            <a:ext cx="4661296" cy="923330"/>
          </a:xfrm>
          <a:prstGeom prst="wedgeEllipseCallout">
            <a:avLst>
              <a:gd name="adj1" fmla="val -30438"/>
              <a:gd name="adj2" fmla="val 59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dirty="0" err="1">
                <a:solidFill>
                  <a:schemeClr val="tx1"/>
                </a:solidFill>
              </a:rPr>
              <a:t>numpy</a:t>
            </a:r>
            <a:r>
              <a:rPr lang="en-US" dirty="0">
                <a:solidFill>
                  <a:schemeClr val="tx1"/>
                </a:solidFill>
              </a:rPr>
              <a:t>, but for this session you can call me np…</a:t>
            </a:r>
          </a:p>
        </p:txBody>
      </p:sp>
    </p:spTree>
    <p:extLst>
      <p:ext uri="{BB962C8B-B14F-4D97-AF65-F5344CB8AC3E}">
        <p14:creationId xmlns:p14="http://schemas.microsoft.com/office/powerpoint/2010/main" val="1659725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Pandas… this looks familiar</a:t>
            </a:r>
          </a:p>
        </p:txBody>
      </p:sp>
      <p:pic>
        <p:nvPicPr>
          <p:cNvPr id="4" name="Picture 3" descr="Graphical user interface&#10;&#10;Description automatically generated with medium confidence">
            <a:extLst>
              <a:ext uri="{FF2B5EF4-FFF2-40B4-BE49-F238E27FC236}">
                <a16:creationId xmlns:a16="http://schemas.microsoft.com/office/drawing/2014/main" id="{7277C486-D595-4172-BBD1-33370AED0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0" y="1177796"/>
            <a:ext cx="11197438" cy="4622112"/>
          </a:xfrm>
          <a:prstGeom prst="rect">
            <a:avLst/>
          </a:prstGeom>
        </p:spPr>
      </p:pic>
    </p:spTree>
    <p:extLst>
      <p:ext uri="{BB962C8B-B14F-4D97-AF65-F5344CB8AC3E}">
        <p14:creationId xmlns:p14="http://schemas.microsoft.com/office/powerpoint/2010/main" val="826442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3989894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pandas-</a:t>
            </a:r>
            <a:r>
              <a:rPr lang="en-US" sz="2800" b="1" dirty="0" err="1">
                <a:solidFill>
                  <a:srgbClr val="CF3338"/>
                </a:solidFill>
                <a:latin typeface="Consolas" panose="020B0609020204030204" pitchFamily="49" charset="0"/>
              </a:rPr>
              <a:t>data.ipynb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Where does data come from?</a:t>
            </a:r>
          </a:p>
          <a:p>
            <a:pPr marL="457200" indent="-457200">
              <a:buFont typeface="Arial" panose="020B0604020202020204" pitchFamily="34" charset="0"/>
              <a:buChar char="•"/>
            </a:pPr>
            <a:r>
              <a:rPr lang="en-US" sz="2800" b="1" dirty="0">
                <a:solidFill>
                  <a:srgbClr val="CF3338"/>
                </a:solidFill>
                <a:latin typeface="Pragmatica" panose="020B0403040502020204"/>
              </a:rPr>
              <a:t>Exploring a </a:t>
            </a:r>
            <a:r>
              <a:rPr lang="en-US" sz="2800" b="1" dirty="0" err="1">
                <a:solidFill>
                  <a:srgbClr val="CF3338"/>
                </a:solidFill>
                <a:latin typeface="Pragmatica" panose="020B0403040502020204"/>
              </a:rPr>
              <a:t>DataFrame</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and exporting to Excel</a:t>
            </a:r>
          </a:p>
        </p:txBody>
      </p:sp>
      <p:pic>
        <p:nvPicPr>
          <p:cNvPr id="6" name="Picture 5">
            <a:extLst>
              <a:ext uri="{FF2B5EF4-FFF2-40B4-BE49-F238E27FC236}">
                <a16:creationId xmlns:a16="http://schemas.microsoft.com/office/drawing/2014/main" id="{CDF50F61-D9A2-4A80-9EC9-EDC42E636C6A}"/>
              </a:ext>
            </a:extLst>
          </p:cNvPr>
          <p:cNvPicPr>
            <a:picLocks noChangeAspect="1"/>
          </p:cNvPicPr>
          <p:nvPr/>
        </p:nvPicPr>
        <p:blipFill rotWithShape="1">
          <a:blip r:embed="rId4"/>
          <a:srcRect b="32988"/>
          <a:stretch/>
        </p:blipFill>
        <p:spPr>
          <a:xfrm>
            <a:off x="350520" y="3429000"/>
            <a:ext cx="5745480" cy="1961490"/>
          </a:xfrm>
          <a:prstGeom prst="rect">
            <a:avLst/>
          </a:prstGeom>
        </p:spPr>
      </p:pic>
    </p:spTree>
    <p:extLst>
      <p:ext uri="{BB962C8B-B14F-4D97-AF65-F5344CB8AC3E}">
        <p14:creationId xmlns:p14="http://schemas.microsoft.com/office/powerpoint/2010/main" val="38955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pandas-</a:t>
            </a:r>
            <a:r>
              <a:rPr lang="en-US" sz="2800" b="1" dirty="0" err="1">
                <a:solidFill>
                  <a:srgbClr val="CF3338"/>
                </a:solidFill>
                <a:latin typeface="Consolas" panose="020B0609020204030204" pitchFamily="49" charset="0"/>
              </a:rPr>
              <a:t>data.ipynb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Where does data come from?</a:t>
            </a:r>
          </a:p>
          <a:p>
            <a:pPr marL="457200" indent="-457200">
              <a:buFont typeface="Arial" panose="020B0604020202020204" pitchFamily="34" charset="0"/>
              <a:buChar char="•"/>
            </a:pPr>
            <a:r>
              <a:rPr lang="en-US" sz="2800" b="1" dirty="0">
                <a:solidFill>
                  <a:srgbClr val="CF3338"/>
                </a:solidFill>
                <a:latin typeface="Pragmatica" panose="020B0403040502020204"/>
              </a:rPr>
              <a:t>Exploring a </a:t>
            </a:r>
            <a:r>
              <a:rPr lang="en-US" sz="2800" b="1" dirty="0" err="1">
                <a:solidFill>
                  <a:srgbClr val="CF3338"/>
                </a:solidFill>
                <a:latin typeface="Pragmatica" panose="020B0403040502020204"/>
              </a:rPr>
              <a:t>DataFrame</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and exporting to Excel</a:t>
            </a:r>
          </a:p>
        </p:txBody>
      </p:sp>
    </p:spTree>
    <p:extLst>
      <p:ext uri="{BB962C8B-B14F-4D97-AF65-F5344CB8AC3E}">
        <p14:creationId xmlns:p14="http://schemas.microsoft.com/office/powerpoint/2010/main" val="70357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12. Data manipulation and visualization in Python</a:t>
            </a:r>
          </a:p>
        </p:txBody>
      </p:sp>
    </p:spTree>
    <p:extLst>
      <p:ext uri="{BB962C8B-B14F-4D97-AF65-F5344CB8AC3E}">
        <p14:creationId xmlns:p14="http://schemas.microsoft.com/office/powerpoint/2010/main" val="311197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manipulation</a:t>
            </a:r>
          </a:p>
        </p:txBody>
      </p:sp>
    </p:spTree>
    <p:extLst>
      <p:ext uri="{BB962C8B-B14F-4D97-AF65-F5344CB8AC3E}">
        <p14:creationId xmlns:p14="http://schemas.microsoft.com/office/powerpoint/2010/main" val="2525398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Series vs. </a:t>
            </a:r>
            <a:r>
              <a:rPr lang="en-US" sz="6000" dirty="0" err="1">
                <a:latin typeface="Aliens &amp; cows" panose="00000500000000000000" pitchFamily="2" charset="0"/>
              </a:rPr>
              <a:t>DataFrames</a:t>
            </a:r>
            <a:endParaRPr lang="en-US" sz="6000" dirty="0">
              <a:latin typeface="Aliens &amp; cows" panose="00000500000000000000" pitchFamily="2" charset="0"/>
            </a:endParaRP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986558178"/>
              </p:ext>
            </p:extLst>
          </p:nvPr>
        </p:nvGraphicFramePr>
        <p:xfrm>
          <a:off x="3626168"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graphicFrame>
        <p:nvGraphicFramePr>
          <p:cNvPr id="5" name="Table 4">
            <a:extLst>
              <a:ext uri="{FF2B5EF4-FFF2-40B4-BE49-F238E27FC236}">
                <a16:creationId xmlns:a16="http://schemas.microsoft.com/office/drawing/2014/main" id="{3E30F6DC-60F6-4B12-B305-221239DB0675}"/>
              </a:ext>
            </a:extLst>
          </p:cNvPr>
          <p:cNvGraphicFramePr>
            <a:graphicFrameLocks noGrp="1"/>
          </p:cNvGraphicFramePr>
          <p:nvPr>
            <p:extLst>
              <p:ext uri="{D42A27DB-BD31-4B8C-83A1-F6EECF244321}">
                <p14:modId xmlns:p14="http://schemas.microsoft.com/office/powerpoint/2010/main" val="2121241233"/>
              </p:ext>
            </p:extLst>
          </p:nvPr>
        </p:nvGraphicFramePr>
        <p:xfrm>
          <a:off x="6429270"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sp>
        <p:nvSpPr>
          <p:cNvPr id="3" name="TextBox 2">
            <a:extLst>
              <a:ext uri="{FF2B5EF4-FFF2-40B4-BE49-F238E27FC236}">
                <a16:creationId xmlns:a16="http://schemas.microsoft.com/office/drawing/2014/main" id="{8A8A403C-BD65-46E1-9524-7AC7FD8B898E}"/>
              </a:ext>
            </a:extLst>
          </p:cNvPr>
          <p:cNvSpPr txBox="1"/>
          <p:nvPr/>
        </p:nvSpPr>
        <p:spPr>
          <a:xfrm>
            <a:off x="3519948" y="1632155"/>
            <a:ext cx="1533833" cy="369332"/>
          </a:xfrm>
          <a:prstGeom prst="rect">
            <a:avLst/>
          </a:prstGeom>
          <a:noFill/>
        </p:spPr>
        <p:txBody>
          <a:bodyPr wrap="square" rtlCol="0">
            <a:spAutoFit/>
          </a:bodyPr>
          <a:lstStyle/>
          <a:p>
            <a:r>
              <a:rPr lang="en-US" dirty="0">
                <a:latin typeface="Consolas" panose="020B0609020204030204" pitchFamily="49" charset="0"/>
              </a:rPr>
              <a:t>df['col']</a:t>
            </a:r>
          </a:p>
        </p:txBody>
      </p:sp>
      <p:sp>
        <p:nvSpPr>
          <p:cNvPr id="7" name="TextBox 6">
            <a:extLst>
              <a:ext uri="{FF2B5EF4-FFF2-40B4-BE49-F238E27FC236}">
                <a16:creationId xmlns:a16="http://schemas.microsoft.com/office/drawing/2014/main" id="{4AC76575-FA6D-4C1A-8D71-8FF72A4DB93B}"/>
              </a:ext>
            </a:extLst>
          </p:cNvPr>
          <p:cNvSpPr txBox="1"/>
          <p:nvPr/>
        </p:nvSpPr>
        <p:spPr>
          <a:xfrm>
            <a:off x="6096000" y="1618029"/>
            <a:ext cx="2099188" cy="369332"/>
          </a:xfrm>
          <a:prstGeom prst="rect">
            <a:avLst/>
          </a:prstGeom>
          <a:noFill/>
        </p:spPr>
        <p:txBody>
          <a:bodyPr wrap="square" rtlCol="0">
            <a:spAutoFit/>
          </a:bodyPr>
          <a:lstStyle/>
          <a:p>
            <a:r>
              <a:rPr lang="en-US" dirty="0">
                <a:latin typeface="Consolas" panose="020B0609020204030204" pitchFamily="49" charset="0"/>
              </a:rPr>
              <a:t>df[['col’]]</a:t>
            </a:r>
          </a:p>
        </p:txBody>
      </p:sp>
    </p:spTree>
    <p:extLst>
      <p:ext uri="{BB962C8B-B14F-4D97-AF65-F5344CB8AC3E}">
        <p14:creationId xmlns:p14="http://schemas.microsoft.com/office/powerpoint/2010/main" val="3872238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housing-</a:t>
            </a:r>
            <a:r>
              <a:rPr lang="en-US" sz="2800" b="1" dirty="0" err="1">
                <a:solidFill>
                  <a:srgbClr val="CF3338"/>
                </a:solidFill>
                <a:latin typeface="Consolas" panose="020B0609020204030204" pitchFamily="49" charset="0"/>
              </a:rPr>
              <a:t>prices.ipynb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likely a significant difference in the average price of homes with and without air conditioning? </a:t>
            </a:r>
          </a:p>
        </p:txBody>
      </p:sp>
    </p:spTree>
    <p:extLst>
      <p:ext uri="{BB962C8B-B14F-4D97-AF65-F5344CB8AC3E}">
        <p14:creationId xmlns:p14="http://schemas.microsoft.com/office/powerpoint/2010/main" val="350997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94446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columns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557952892"/>
              </p:ext>
            </p:extLst>
          </p:nvPr>
        </p:nvGraphicFramePr>
        <p:xfrm>
          <a:off x="752682" y="1890789"/>
          <a:ext cx="10686636" cy="4403946"/>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star['</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star['</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tmathssk</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star['</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treadssk</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a:latin typeface="Consolas" panose="020B0609020204030204" pitchFamily="49" charset="0"/>
                        </a:rPr>
                        <a:t>star = </a:t>
                      </a:r>
                      <a:r>
                        <a:rPr lang="en-US" sz="2800" dirty="0" err="1">
                          <a:latin typeface="Consolas" panose="020B0609020204030204" pitchFamily="49" charset="0"/>
                        </a:rPr>
                        <a:t>star.rename</a:t>
                      </a:r>
                      <a:r>
                        <a:rPr lang="en-US" sz="2800" dirty="0">
                          <a:latin typeface="Consolas" panose="020B0609020204030204" pitchFamily="49" charset="0"/>
                        </a:rPr>
                        <a:t>(columns = {'new_column':'</a:t>
                      </a:r>
                      <a:r>
                        <a:rPr lang="en-US" sz="2800" dirty="0" err="1">
                          <a:latin typeface="Consolas" panose="020B0609020204030204" pitchFamily="49" charset="0"/>
                        </a:rPr>
                        <a:t>ttl_score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1683801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housing-</a:t>
            </a:r>
            <a:r>
              <a:rPr lang="en-US" sz="2800" b="1" dirty="0" err="1">
                <a:solidFill>
                  <a:srgbClr val="CF3338"/>
                </a:solidFill>
                <a:latin typeface="Consolas" panose="020B0609020204030204" pitchFamily="49" charset="0"/>
              </a:rPr>
              <a:t>prices.ipynb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likely a significant difference in the average price of homes with and without air conditioning? </a:t>
            </a:r>
          </a:p>
        </p:txBody>
      </p:sp>
    </p:spTree>
    <p:extLst>
      <p:ext uri="{BB962C8B-B14F-4D97-AF65-F5344CB8AC3E}">
        <p14:creationId xmlns:p14="http://schemas.microsoft.com/office/powerpoint/2010/main" val="3375174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rows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752682" y="1890789"/>
          <a:ext cx="10686636" cy="4403946"/>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star['</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star['</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tmathssk</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star['</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treadssk</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a:latin typeface="Consolas" panose="020B0609020204030204" pitchFamily="49" charset="0"/>
                        </a:rPr>
                        <a:t>star = </a:t>
                      </a:r>
                      <a:r>
                        <a:rPr lang="en-US" sz="2800" dirty="0" err="1">
                          <a:latin typeface="Consolas" panose="020B0609020204030204" pitchFamily="49" charset="0"/>
                        </a:rPr>
                        <a:t>star.rename</a:t>
                      </a:r>
                      <a:r>
                        <a:rPr lang="en-US" sz="2800" dirty="0">
                          <a:latin typeface="Consolas" panose="020B0609020204030204" pitchFamily="49" charset="0"/>
                        </a:rPr>
                        <a:t>(columns = {'new_column':'</a:t>
                      </a:r>
                      <a:r>
                        <a:rPr lang="en-US" sz="2800" dirty="0" err="1">
                          <a:latin typeface="Consolas" panose="020B0609020204030204" pitchFamily="49" charset="0"/>
                        </a:rPr>
                        <a:t>ttl_score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065573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descriptive-</a:t>
            </a:r>
            <a:r>
              <a:rPr lang="en-US" sz="2800" b="1" dirty="0" err="1">
                <a:solidFill>
                  <a:srgbClr val="CF3338"/>
                </a:solidFill>
                <a:latin typeface="Consolas" panose="020B0609020204030204" pitchFamily="49" charset="0"/>
              </a:rPr>
              <a:t>stats.ipynb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1740246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Aggregating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374013"/>
          </a:xfrm>
          <a:prstGeom prst="rect">
            <a:avLst/>
          </a:prstGeom>
          <a:noFill/>
        </p:spPr>
        <p:txBody>
          <a:bodyPr wrap="square">
            <a:spAutoFit/>
          </a:bodyPr>
          <a:lstStyle/>
          <a:p>
            <a:pPr marL="0" marR="0">
              <a:lnSpc>
                <a:spcPct val="107000"/>
              </a:lnSpc>
              <a:spcBef>
                <a:spcPts val="0"/>
              </a:spcBef>
              <a:spcAft>
                <a:spcPts val="0"/>
              </a:spcAft>
            </a:pP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 = </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df.groupby</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('col')</a:t>
            </a:r>
          </a:p>
        </p:txBody>
      </p:sp>
      <p:pic>
        <p:nvPicPr>
          <p:cNvPr id="7" name="Picture 6">
            <a:extLst>
              <a:ext uri="{FF2B5EF4-FFF2-40B4-BE49-F238E27FC236}">
                <a16:creationId xmlns:a16="http://schemas.microsoft.com/office/drawing/2014/main" id="{FAF9BB26-B7E7-4326-9D1E-36FEB20A5D02}"/>
              </a:ext>
            </a:extLst>
          </p:cNvPr>
          <p:cNvPicPr>
            <a:picLocks noChangeAspect="1"/>
          </p:cNvPicPr>
          <p:nvPr/>
        </p:nvPicPr>
        <p:blipFill>
          <a:blip r:embed="rId4"/>
          <a:stretch>
            <a:fillRect/>
          </a:stretch>
        </p:blipFill>
        <p:spPr>
          <a:xfrm>
            <a:off x="458314" y="1920052"/>
            <a:ext cx="4305348" cy="3762994"/>
          </a:xfrm>
          <a:prstGeom prst="rect">
            <a:avLst/>
          </a:prstGeom>
        </p:spPr>
      </p:pic>
      <p:sp>
        <p:nvSpPr>
          <p:cNvPr id="12" name="TextBox 11">
            <a:extLst>
              <a:ext uri="{FF2B5EF4-FFF2-40B4-BE49-F238E27FC236}">
                <a16:creationId xmlns:a16="http://schemas.microsoft.com/office/drawing/2014/main" id="{4C4FE0EF-55BD-49DB-AA34-546E59FE7577}"/>
              </a:ext>
            </a:extLst>
          </p:cNvPr>
          <p:cNvSpPr txBox="1"/>
          <p:nvPr/>
        </p:nvSpPr>
        <p:spPr>
          <a:xfrm>
            <a:off x="6453072" y="1386155"/>
            <a:ext cx="5391688" cy="374013"/>
          </a:xfrm>
          <a:prstGeom prst="rect">
            <a:avLst/>
          </a:prstGeom>
          <a:noFill/>
        </p:spPr>
        <p:txBody>
          <a:bodyPr wrap="square">
            <a:spAutoFit/>
          </a:bodyPr>
          <a:lstStyle/>
          <a:p>
            <a:pPr marL="0" marR="0">
              <a:lnSpc>
                <a:spcPct val="107000"/>
              </a:lnSpc>
              <a:spcBef>
                <a:spcPts val="0"/>
              </a:spcBef>
              <a:spcAft>
                <a:spcPts val="0"/>
              </a:spcAft>
            </a:pP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other_col</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']].sum()</a:t>
            </a:r>
          </a:p>
        </p:txBody>
      </p:sp>
      <p:pic>
        <p:nvPicPr>
          <p:cNvPr id="13" name="Picture 12">
            <a:extLst>
              <a:ext uri="{FF2B5EF4-FFF2-40B4-BE49-F238E27FC236}">
                <a16:creationId xmlns:a16="http://schemas.microsoft.com/office/drawing/2014/main" id="{50204ED6-E843-42AF-8E9A-32088F9D44A0}"/>
              </a:ext>
            </a:extLst>
          </p:cNvPr>
          <p:cNvPicPr>
            <a:picLocks noChangeAspect="1"/>
          </p:cNvPicPr>
          <p:nvPr/>
        </p:nvPicPr>
        <p:blipFill>
          <a:blip r:embed="rId5"/>
          <a:stretch>
            <a:fillRect/>
          </a:stretch>
        </p:blipFill>
        <p:spPr>
          <a:xfrm>
            <a:off x="5920141" y="1920052"/>
            <a:ext cx="5972529" cy="3665774"/>
          </a:xfrm>
          <a:prstGeom prst="rect">
            <a:avLst/>
          </a:prstGeom>
        </p:spPr>
      </p:pic>
    </p:spTree>
    <p:extLst>
      <p:ext uri="{BB962C8B-B14F-4D97-AF65-F5344CB8AC3E}">
        <p14:creationId xmlns:p14="http://schemas.microsoft.com/office/powerpoint/2010/main" val="3552403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Joining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977896"/>
          </a:xfrm>
          <a:prstGeom prst="rect">
            <a:avLst/>
          </a:prstGeom>
          <a:noFill/>
        </p:spPr>
        <p:txBody>
          <a:bodyPr wrap="square">
            <a:spAutoFit/>
          </a:bodyPr>
          <a:lstStyle/>
          <a:p>
            <a:pPr marL="0" marR="0">
              <a:lnSpc>
                <a:spcPct val="107000"/>
              </a:lnSpc>
              <a:spcBef>
                <a:spcPts val="0"/>
              </a:spcBef>
              <a:spcAft>
                <a:spcPts val="0"/>
              </a:spcAft>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df_a.join</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2800" i="1" dirty="0">
                <a:latin typeface="Pragmatica" pitchFamily="2" charset="0"/>
                <a:ea typeface="Calibri" panose="020F0502020204030204" pitchFamily="34" charset="0"/>
                <a:cs typeface="Times New Roman" panose="02020603050405020304" pitchFamily="18" charset="0"/>
              </a:rPr>
              <a:t>Default join type = left</a:t>
            </a:r>
            <a:endParaRPr lang="en-US" sz="2800" b="0" i="1" dirty="0">
              <a:effectLst/>
              <a:latin typeface="Pragmatica" pitchFamily="2" charset="0"/>
              <a:ea typeface="Calibri" panose="020F0502020204030204" pitchFamily="34" charset="0"/>
              <a:cs typeface="Times New Roman" panose="02020603050405020304" pitchFamily="18" charset="0"/>
            </a:endParaRPr>
          </a:p>
        </p:txBody>
      </p:sp>
      <p:pic>
        <p:nvPicPr>
          <p:cNvPr id="3" name="Picture 2" descr="A picture containing chart&#10;&#10;Description automatically generated">
            <a:extLst>
              <a:ext uri="{FF2B5EF4-FFF2-40B4-BE49-F238E27FC236}">
                <a16:creationId xmlns:a16="http://schemas.microsoft.com/office/drawing/2014/main" id="{9B633874-C230-4159-9C19-880B5A28E78C}"/>
              </a:ext>
            </a:extLst>
          </p:cNvPr>
          <p:cNvPicPr>
            <a:picLocks noChangeAspect="1"/>
          </p:cNvPicPr>
          <p:nvPr/>
        </p:nvPicPr>
        <p:blipFill rotWithShape="1">
          <a:blip r:embed="rId4">
            <a:extLst>
              <a:ext uri="{28A0092B-C50C-407E-A947-70E740481C1C}">
                <a14:useLocalDpi xmlns:a14="http://schemas.microsoft.com/office/drawing/2010/main" val="0"/>
              </a:ext>
            </a:extLst>
          </a:blip>
          <a:srcRect t="14545"/>
          <a:stretch/>
        </p:blipFill>
        <p:spPr>
          <a:xfrm>
            <a:off x="5227320" y="1676368"/>
            <a:ext cx="5930848" cy="5068244"/>
          </a:xfrm>
          <a:prstGeom prst="rect">
            <a:avLst/>
          </a:prstGeom>
        </p:spPr>
      </p:pic>
    </p:spTree>
    <p:extLst>
      <p:ext uri="{BB962C8B-B14F-4D97-AF65-F5344CB8AC3E}">
        <p14:creationId xmlns:p14="http://schemas.microsoft.com/office/powerpoint/2010/main" val="2383177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descriptive-</a:t>
            </a:r>
            <a:r>
              <a:rPr lang="en-US" sz="2800" b="1" dirty="0" err="1">
                <a:solidFill>
                  <a:srgbClr val="CF3338"/>
                </a:solidFill>
                <a:latin typeface="Consolas" panose="020B0609020204030204" pitchFamily="49" charset="0"/>
              </a:rPr>
              <a:t>stats.ipynb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3086521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descriptive-</a:t>
            </a:r>
            <a:r>
              <a:rPr lang="en-US" sz="2800" b="1" dirty="0" err="1">
                <a:solidFill>
                  <a:srgbClr val="CF3338"/>
                </a:solidFill>
                <a:latin typeface="Consolas" panose="020B0609020204030204" pitchFamily="49" charset="0"/>
              </a:rPr>
              <a:t>stats.ipynb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4181966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visualization</a:t>
            </a:r>
          </a:p>
        </p:txBody>
      </p:sp>
    </p:spTree>
    <p:extLst>
      <p:ext uri="{BB962C8B-B14F-4D97-AF65-F5344CB8AC3E}">
        <p14:creationId xmlns:p14="http://schemas.microsoft.com/office/powerpoint/2010/main" val="1825356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3394056385"/>
              </p:ext>
            </p:extLst>
          </p:nvPr>
        </p:nvGraphicFramePr>
        <p:xfrm>
          <a:off x="752682" y="1890789"/>
          <a:ext cx="10686636" cy="3638183"/>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Argument</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What it does</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data</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dataset to use/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x</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x axis?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y</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y axis?</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color</a:t>
                      </a:r>
                      <a:r>
                        <a:rPr lang="en-US" sz="2600" b="0" dirty="0">
                          <a:effectLst/>
                          <a:latin typeface="Pragmatica" pitchFamily="2" charset="0"/>
                          <a:ea typeface="Calibri" panose="020F0502020204030204" pitchFamily="34" charset="0"/>
                          <a:cs typeface="Times New Roman" panose="02020603050405020304" pitchFamily="18" charset="0"/>
                        </a:rPr>
                        <a:t>, </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bins</a:t>
                      </a:r>
                      <a:r>
                        <a:rPr lang="en-US" sz="2600" b="0" dirty="0">
                          <a:effectLst/>
                          <a:latin typeface="Pragmatica" pitchFamily="2" charset="0"/>
                          <a:ea typeface="Calibri" panose="020F0502020204030204" pitchFamily="34" charset="0"/>
                          <a:cs typeface="Times New Roman" panose="02020603050405020304" pitchFamily="18" charset="0"/>
                        </a:rPr>
                        <a:t>, etc.</a:t>
                      </a:r>
                    </a:p>
                  </a:txBody>
                  <a:tcPr marL="68580" marR="68580" marT="0" marB="0"/>
                </a:tc>
                <a:tc>
                  <a:txBody>
                    <a:bodyPr/>
                    <a:lstStyle/>
                    <a:p>
                      <a:pPr marL="0" marR="0">
                        <a:lnSpc>
                          <a:spcPct val="107000"/>
                        </a:lnSpc>
                        <a:spcBef>
                          <a:spcPts val="0"/>
                        </a:spcBef>
                        <a:spcAft>
                          <a:spcPts val="0"/>
                        </a:spcAft>
                      </a:pPr>
                      <a:r>
                        <a:rPr lang="en-US" sz="2800" dirty="0">
                          <a:latin typeface="Pragmatica" pitchFamily="2" charset="0"/>
                        </a:rPr>
                        <a:t>Other ways to customize the plot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097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4708981"/>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4800" i="1" dirty="0">
                <a:solidFill>
                  <a:srgbClr val="CF3338"/>
                </a:solidFill>
                <a:latin typeface="Consolas" panose="020B0609020204030204" pitchFamily="49" charset="0"/>
              </a:rPr>
              <a:t>Case sensitive</a:t>
            </a:r>
            <a:endParaRPr lang="en-US" sz="2800" i="1"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280301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descriptive-</a:t>
            </a:r>
            <a:r>
              <a:rPr lang="en-US" sz="2800" b="1" dirty="0" err="1">
                <a:solidFill>
                  <a:srgbClr val="CF3338"/>
                </a:solidFill>
                <a:latin typeface="Consolas" panose="020B0609020204030204" pitchFamily="49" charset="0"/>
              </a:rPr>
              <a:t>stats.ipynb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981397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13. Capstone</a:t>
            </a:r>
          </a:p>
        </p:txBody>
      </p:sp>
    </p:spTree>
    <p:extLst>
      <p:ext uri="{BB962C8B-B14F-4D97-AF65-F5344CB8AC3E}">
        <p14:creationId xmlns:p14="http://schemas.microsoft.com/office/powerpoint/2010/main" val="77014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Exploratory data analysis</a:t>
            </a:r>
          </a:p>
        </p:txBody>
      </p:sp>
    </p:spTree>
    <p:extLst>
      <p:ext uri="{BB962C8B-B14F-4D97-AF65-F5344CB8AC3E}">
        <p14:creationId xmlns:p14="http://schemas.microsoft.com/office/powerpoint/2010/main" val="4272294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descriptive-</a:t>
            </a:r>
            <a:r>
              <a:rPr lang="en-US" sz="2800" b="1" dirty="0" err="1">
                <a:solidFill>
                  <a:srgbClr val="CF3338"/>
                </a:solidFill>
                <a:latin typeface="Consolas" panose="020B0609020204030204" pitchFamily="49" charset="0"/>
              </a:rPr>
              <a:t>stats.ipynb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1299406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Checking up the data that we have…</a:t>
            </a:r>
          </a:p>
        </p:txBody>
      </p:sp>
      <p:sp>
        <p:nvSpPr>
          <p:cNvPr id="6" name="TextBox 5">
            <a:extLst>
              <a:ext uri="{FF2B5EF4-FFF2-40B4-BE49-F238E27FC236}">
                <a16:creationId xmlns:a16="http://schemas.microsoft.com/office/drawing/2014/main" id="{5126C9A7-B71D-418B-A005-867231F2EDA1}"/>
              </a:ext>
            </a:extLst>
          </p:cNvPr>
          <p:cNvSpPr txBox="1"/>
          <p:nvPr/>
        </p:nvSpPr>
        <p:spPr>
          <a:xfrm>
            <a:off x="678180" y="2262110"/>
            <a:ext cx="6111240" cy="2246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Pragmatica" pitchFamily="2" charset="0"/>
              </a:rPr>
              <a:t>Classify them</a:t>
            </a:r>
          </a:p>
          <a:p>
            <a:pPr marL="285750" indent="-285750">
              <a:buFont typeface="Arial" panose="020B0604020202020204" pitchFamily="34" charset="0"/>
              <a:buChar char="•"/>
            </a:pPr>
            <a:r>
              <a:rPr lang="en-US" sz="2800" dirty="0">
                <a:latin typeface="Pragmatica" pitchFamily="2" charset="0"/>
              </a:rPr>
              <a:t>Summarize them</a:t>
            </a:r>
          </a:p>
          <a:p>
            <a:pPr marL="285750" indent="-285750">
              <a:buFont typeface="Arial" panose="020B0604020202020204" pitchFamily="34" charset="0"/>
              <a:buChar char="•"/>
            </a:pPr>
            <a:r>
              <a:rPr lang="en-US" sz="2800" dirty="0">
                <a:latin typeface="Pragmatica" pitchFamily="2" charset="0"/>
              </a:rPr>
              <a:t>Visualize them</a:t>
            </a:r>
          </a:p>
          <a:p>
            <a:pPr marL="285750" indent="-285750">
              <a:buFont typeface="Arial" panose="020B0604020202020204" pitchFamily="34" charset="0"/>
              <a:buChar char="•"/>
            </a:pPr>
            <a:r>
              <a:rPr lang="en-US" sz="2800" dirty="0">
                <a:latin typeface="Pragmatica" pitchFamily="2" charset="0"/>
              </a:rPr>
              <a:t>Check assumptions before using them</a:t>
            </a:r>
          </a:p>
        </p:txBody>
      </p:sp>
      <p:pic>
        <p:nvPicPr>
          <p:cNvPr id="5" name="Graphic 4" descr="Stethoscope with solid fill">
            <a:extLst>
              <a:ext uri="{FF2B5EF4-FFF2-40B4-BE49-F238E27FC236}">
                <a16:creationId xmlns:a16="http://schemas.microsoft.com/office/drawing/2014/main" id="{20866A2A-AA69-4959-92F5-CABA2D0A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5637" y="1865987"/>
            <a:ext cx="4090043" cy="4090043"/>
          </a:xfrm>
          <a:prstGeom prst="rect">
            <a:avLst/>
          </a:prstGeom>
        </p:spPr>
      </p:pic>
    </p:spTree>
    <p:extLst>
      <p:ext uri="{BB962C8B-B14F-4D97-AF65-F5344CB8AC3E}">
        <p14:creationId xmlns:p14="http://schemas.microsoft.com/office/powerpoint/2010/main" val="101986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Variable, variable on the column…</a:t>
            </a:r>
          </a:p>
        </p:txBody>
      </p:sp>
      <p:graphicFrame>
        <p:nvGraphicFramePr>
          <p:cNvPr id="5" name="Diagram 4">
            <a:extLst>
              <a:ext uri="{FF2B5EF4-FFF2-40B4-BE49-F238E27FC236}">
                <a16:creationId xmlns:a16="http://schemas.microsoft.com/office/drawing/2014/main" id="{CB265C0A-6C0A-46BB-BE8C-37E0CA338927}"/>
              </a:ext>
            </a:extLst>
          </p:cNvPr>
          <p:cNvGraphicFramePr/>
          <p:nvPr>
            <p:extLst>
              <p:ext uri="{D42A27DB-BD31-4B8C-83A1-F6EECF244321}">
                <p14:modId xmlns:p14="http://schemas.microsoft.com/office/powerpoint/2010/main" val="1619667743"/>
              </p:ext>
            </p:extLst>
          </p:nvPr>
        </p:nvGraphicFramePr>
        <p:xfrm>
          <a:off x="170029" y="1398795"/>
          <a:ext cx="12021970" cy="406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7621D6F-7241-4949-8F0F-D49507945D0B}"/>
              </a:ext>
            </a:extLst>
          </p:cNvPr>
          <p:cNvSpPr txBox="1"/>
          <p:nvPr/>
        </p:nvSpPr>
        <p:spPr>
          <a:xfrm>
            <a:off x="347240" y="5459205"/>
            <a:ext cx="6099280" cy="1200329"/>
          </a:xfrm>
          <a:prstGeom prst="rect">
            <a:avLst/>
          </a:prstGeom>
          <a:noFill/>
        </p:spPr>
        <p:txBody>
          <a:bodyPr wrap="square" rtlCol="0">
            <a:spAutoFit/>
          </a:bodyPr>
          <a:lstStyle/>
          <a:p>
            <a:r>
              <a:rPr lang="en-US" dirty="0">
                <a:latin typeface="Pragmatica" pitchFamily="2" charset="0"/>
              </a:rPr>
              <a:t>Purchased? Yes/no</a:t>
            </a:r>
          </a:p>
          <a:p>
            <a:r>
              <a:rPr lang="en-US" dirty="0">
                <a:latin typeface="Pragmatica" pitchFamily="2" charset="0"/>
              </a:rPr>
              <a:t>State/Country</a:t>
            </a:r>
          </a:p>
          <a:p>
            <a:r>
              <a:rPr lang="en-US" dirty="0">
                <a:latin typeface="Pragmatica" pitchFamily="2" charset="0"/>
              </a:rPr>
              <a:t>Size</a:t>
            </a:r>
          </a:p>
          <a:p>
            <a:r>
              <a:rPr lang="en-US" i="1" dirty="0">
                <a:latin typeface="Pragmatica" pitchFamily="2" charset="0"/>
              </a:rPr>
              <a:t>Count frequencies</a:t>
            </a:r>
          </a:p>
        </p:txBody>
      </p:sp>
      <p:sp>
        <p:nvSpPr>
          <p:cNvPr id="7" name="TextBox 6">
            <a:extLst>
              <a:ext uri="{FF2B5EF4-FFF2-40B4-BE49-F238E27FC236}">
                <a16:creationId xmlns:a16="http://schemas.microsoft.com/office/drawing/2014/main" id="{C0E54146-F543-4203-9938-775823FCB57A}"/>
              </a:ext>
            </a:extLst>
          </p:cNvPr>
          <p:cNvSpPr txBox="1"/>
          <p:nvPr/>
        </p:nvSpPr>
        <p:spPr>
          <a:xfrm>
            <a:off x="8240271" y="5370653"/>
            <a:ext cx="3781700" cy="1200329"/>
          </a:xfrm>
          <a:prstGeom prst="rect">
            <a:avLst/>
          </a:prstGeom>
          <a:noFill/>
        </p:spPr>
        <p:txBody>
          <a:bodyPr wrap="square" rtlCol="0">
            <a:spAutoFit/>
          </a:bodyPr>
          <a:lstStyle/>
          <a:p>
            <a:r>
              <a:rPr lang="en-US" dirty="0">
                <a:latin typeface="Pragmatica" pitchFamily="2" charset="0"/>
              </a:rPr>
              <a:t>Number of children</a:t>
            </a:r>
          </a:p>
          <a:p>
            <a:r>
              <a:rPr lang="en-US" dirty="0">
                <a:latin typeface="Pragmatica" pitchFamily="2" charset="0"/>
              </a:rPr>
              <a:t>Area</a:t>
            </a:r>
          </a:p>
          <a:p>
            <a:r>
              <a:rPr lang="en-US" dirty="0">
                <a:latin typeface="Pragmatica" pitchFamily="2" charset="0"/>
              </a:rPr>
              <a:t>Sales</a:t>
            </a:r>
          </a:p>
          <a:p>
            <a:r>
              <a:rPr lang="en-US" i="1" dirty="0">
                <a:latin typeface="Pragmatica" pitchFamily="2" charset="0"/>
              </a:rPr>
              <a:t>Descriptive statistics</a:t>
            </a:r>
          </a:p>
        </p:txBody>
      </p:sp>
    </p:spTree>
    <p:extLst>
      <p:ext uri="{BB962C8B-B14F-4D97-AF65-F5344CB8AC3E}">
        <p14:creationId xmlns:p14="http://schemas.microsoft.com/office/powerpoint/2010/main" val="260999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know the 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935093" y="1871124"/>
          <a:ext cx="9879062" cy="3806712"/>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Task</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Operation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Countplot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err="1">
                          <a:effectLst/>
                          <a:latin typeface="Consolas" panose="020B0609020204030204" pitchFamily="49" charset="0"/>
                          <a:ea typeface="Calibri" panose="020F0502020204030204" pitchFamily="34" charset="0"/>
                          <a:cs typeface="Times New Roman" panose="02020603050405020304" pitchFamily="18" charset="0"/>
                        </a:rPr>
                        <a:t>Countplot</a:t>
                      </a:r>
                      <a:r>
                        <a:rPr lang="en-US" sz="3200" b="0" dirty="0">
                          <a:effectLst/>
                          <a:latin typeface="Consolas" panose="020B0609020204030204" pitchFamily="49" charset="0"/>
                          <a:ea typeface="Calibri" panose="020F0502020204030204" pitchFamily="34" charset="0"/>
                          <a:cs typeface="Times New Roman" panose="02020603050405020304" pitchFamily="18" charset="0"/>
                        </a:rPr>
                        <a:t>/bar chart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Displot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Histogram</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Boxplot()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Box plot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Scatterplot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Scatterplot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68567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CBEA8A8C-0F4E-40C1-A785-780408647727}"/>
              </a:ext>
            </a:extLst>
          </p:cNvPr>
          <p:cNvGraphicFramePr>
            <a:graphicFrameLocks noGrp="1"/>
          </p:cNvGraphicFramePr>
          <p:nvPr>
            <p:extLst>
              <p:ext uri="{D42A27DB-BD31-4B8C-83A1-F6EECF244321}">
                <p14:modId xmlns:p14="http://schemas.microsoft.com/office/powerpoint/2010/main" val="320793660"/>
              </p:ext>
            </p:extLst>
          </p:nvPr>
        </p:nvGraphicFramePr>
        <p:xfrm>
          <a:off x="655693" y="1461631"/>
          <a:ext cx="7553587" cy="5636578"/>
        </p:xfrm>
        <a:graphic>
          <a:graphicData uri="http://schemas.openxmlformats.org/drawingml/2006/table">
            <a:tbl>
              <a:tblPr firstRow="1" firstCol="1" bandRow="1">
                <a:tableStyleId>{F2DE63D5-997A-4646-A377-4702673A728D}</a:tableStyleId>
              </a:tblPr>
              <a:tblGrid>
                <a:gridCol w="2789267">
                  <a:extLst>
                    <a:ext uri="{9D8B030D-6E8A-4147-A177-3AD203B41FA5}">
                      <a16:colId xmlns:a16="http://schemas.microsoft.com/office/drawing/2014/main" val="1478276448"/>
                    </a:ext>
                  </a:extLst>
                </a:gridCol>
                <a:gridCol w="4764320">
                  <a:extLst>
                    <a:ext uri="{9D8B030D-6E8A-4147-A177-3AD203B41FA5}">
                      <a16:colId xmlns:a16="http://schemas.microsoft.com/office/drawing/2014/main" val="4256962740"/>
                    </a:ext>
                  </a:extLst>
                </a:gridCol>
              </a:tblGrid>
              <a:tr h="282447">
                <a:tc>
                  <a:txBody>
                    <a:bodyPr/>
                    <a:lstStyle/>
                    <a:p>
                      <a:pPr marL="0" marR="0">
                        <a:lnSpc>
                          <a:spcPct val="107000"/>
                        </a:lnSpc>
                        <a:spcBef>
                          <a:spcPts val="0"/>
                        </a:spcBef>
                        <a:spcAft>
                          <a:spcPts val="0"/>
                        </a:spcAft>
                      </a:pPr>
                      <a:r>
                        <a:rPr lang="en-US" sz="3200" dirty="0">
                          <a:effectLst/>
                        </a:rPr>
                        <a:t>Argument</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88018">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X</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What variable goes on x-axis (usually independent variable)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612796">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Y</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What variable goes on x-axis (usually independent variable)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302548">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data</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What </a:t>
                      </a:r>
                      <a:r>
                        <a:rPr lang="en-US" sz="3200" b="0" dirty="0" err="1">
                          <a:effectLst/>
                          <a:latin typeface="Consolas" panose="020B0609020204030204" pitchFamily="49" charset="0"/>
                          <a:ea typeface="Calibri" panose="020F0502020204030204" pitchFamily="34" charset="0"/>
                          <a:cs typeface="Times New Roman" panose="02020603050405020304" pitchFamily="18" charset="0"/>
                        </a:rPr>
                        <a:t>DataFrame</a:t>
                      </a:r>
                      <a:r>
                        <a:rPr lang="en-US" sz="3200" b="0" dirty="0">
                          <a:effectLst/>
                          <a:latin typeface="Consolas" panose="020B0609020204030204" pitchFamily="49" charset="0"/>
                          <a:ea typeface="Calibri" panose="020F0502020204030204" pitchFamily="34" charset="0"/>
                          <a:cs typeface="Times New Roman" panose="02020603050405020304" pitchFamily="18" charset="0"/>
                        </a:rPr>
                        <a:t> includes them</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bl>
          </a:graphicData>
        </a:graphic>
      </p:graphicFrame>
    </p:spTree>
    <p:extLst>
      <p:ext uri="{BB962C8B-B14F-4D97-AF65-F5344CB8AC3E}">
        <p14:creationId xmlns:p14="http://schemas.microsoft.com/office/powerpoint/2010/main" val="2270073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Seaborn plot types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935093" y="1182231"/>
          <a:ext cx="9879062" cy="600468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Countplot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err="1">
                          <a:effectLst/>
                          <a:latin typeface="Consolas" panose="020B0609020204030204" pitchFamily="49" charset="0"/>
                          <a:ea typeface="Calibri" panose="020F0502020204030204" pitchFamily="34" charset="0"/>
                          <a:cs typeface="Times New Roman" panose="02020603050405020304" pitchFamily="18" charset="0"/>
                        </a:rPr>
                        <a:t>Countplot</a:t>
                      </a:r>
                      <a:r>
                        <a:rPr lang="en-US" sz="3200" b="0" dirty="0">
                          <a:effectLst/>
                          <a:latin typeface="Consolas" panose="020B0609020204030204" pitchFamily="49" charset="0"/>
                          <a:ea typeface="Calibri" panose="020F0502020204030204" pitchFamily="34" charset="0"/>
                          <a:cs typeface="Times New Roman" panose="02020603050405020304" pitchFamily="18" charset="0"/>
                        </a:rPr>
                        <a:t>/bar chart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Displot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Histogram</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Boxplot()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Boxplot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Scatterplot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Scatterplot</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1213986"/>
                  </a:ext>
                </a:extLst>
              </a:tr>
              <a:tr h="531161">
                <a:tc>
                  <a:txBody>
                    <a:bodyPr/>
                    <a:lstStyle/>
                    <a:p>
                      <a:pPr marL="0" marR="0">
                        <a:lnSpc>
                          <a:spcPct val="107000"/>
                        </a:lnSpc>
                        <a:spcBef>
                          <a:spcPts val="0"/>
                        </a:spcBef>
                        <a:spcAft>
                          <a:spcPts val="0"/>
                        </a:spcAft>
                      </a:pPr>
                      <a:r>
                        <a:rPr lang="en-US" sz="3600" b="0" dirty="0" err="1">
                          <a:effectLst/>
                          <a:latin typeface="Pragmatica" panose="020B7200000000000000"/>
                          <a:ea typeface="Calibri" panose="020F0502020204030204" pitchFamily="34" charset="0"/>
                          <a:cs typeface="Times New Roman" panose="02020603050405020304" pitchFamily="18" charset="0"/>
                        </a:rPr>
                        <a:t>Pairplot</a:t>
                      </a:r>
                      <a:r>
                        <a:rPr lang="en-US" sz="3600" b="0" dirty="0">
                          <a:effectLst/>
                          <a:latin typeface="Pragmatica" panose="020B7200000000000000"/>
                          <a:ea typeface="Calibri" panose="020F0502020204030204" pitchFamily="34" charset="0"/>
                          <a:cs typeface="Times New Roman" panose="02020603050405020304" pitchFamily="18" charset="0"/>
                        </a:rPr>
                        <a:t>()</a:t>
                      </a:r>
                    </a:p>
                  </a:txBody>
                  <a:tcPr marL="68580" marR="68580" marT="0" marB="0"/>
                </a:tc>
                <a:tc>
                  <a:txBody>
                    <a:bodyPr/>
                    <a:lstStyle/>
                    <a:p>
                      <a:pPr marL="0" marR="0">
                        <a:lnSpc>
                          <a:spcPct val="107000"/>
                        </a:lnSpc>
                        <a:spcBef>
                          <a:spcPts val="0"/>
                        </a:spcBef>
                        <a:spcAft>
                          <a:spcPts val="0"/>
                        </a:spcAft>
                      </a:pPr>
                      <a:r>
                        <a:rPr lang="en-US" sz="3600" b="0" dirty="0">
                          <a:effectLst/>
                          <a:latin typeface="Consolas" panose="020B0609020204030204" pitchFamily="49" charset="0"/>
                          <a:ea typeface="Calibri" panose="020F0502020204030204" pitchFamily="34" charset="0"/>
                          <a:cs typeface="Times New Roman" panose="02020603050405020304" pitchFamily="18" charset="0"/>
                        </a:rPr>
                        <a:t>Plot all pairwise relationship</a:t>
                      </a:r>
                    </a:p>
                  </a:txBody>
                  <a:tcPr marL="68580" marR="68580" marT="0" marB="0"/>
                </a:tc>
                <a:extLst>
                  <a:ext uri="{0D108BD9-81ED-4DB2-BD59-A6C34878D82A}">
                    <a16:rowId xmlns:a16="http://schemas.microsoft.com/office/drawing/2014/main" val="3196274998"/>
                  </a:ext>
                </a:extLst>
              </a:tr>
              <a:tr h="258821">
                <a:tc>
                  <a:txBody>
                    <a:bodyPr/>
                    <a:lstStyle/>
                    <a:p>
                      <a:pPr marL="0" marR="0">
                        <a:lnSpc>
                          <a:spcPct val="107000"/>
                        </a:lnSpc>
                        <a:spcBef>
                          <a:spcPts val="0"/>
                        </a:spcBef>
                        <a:spcAft>
                          <a:spcPts val="0"/>
                        </a:spcAft>
                      </a:pPr>
                      <a:r>
                        <a:rPr lang="en-US" sz="3200" b="0" dirty="0" err="1">
                          <a:effectLst/>
                          <a:latin typeface="Pragmatica" panose="020B7200000000000000"/>
                          <a:ea typeface="Calibri" panose="020F0502020204030204" pitchFamily="34" charset="0"/>
                          <a:cs typeface="Times New Roman" panose="02020603050405020304" pitchFamily="18" charset="0"/>
                        </a:rPr>
                        <a:t>Regplot</a:t>
                      </a:r>
                      <a:r>
                        <a:rPr lang="en-US" sz="3200" b="0" dirty="0">
                          <a:effectLst/>
                          <a:latin typeface="Pragmatica" panose="020B7200000000000000"/>
                          <a:ea typeface="Calibri" panose="020F0502020204030204" pitchFamily="34" charset="0"/>
                          <a:cs typeface="Times New Roman" panose="02020603050405020304" pitchFamily="18" charset="0"/>
                        </a:rPr>
                        <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Scatterplot with fit regression line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2764638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You’ve been doing it!</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Summarize variables with descriptive statistics and other tables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Visualize variables using plots</a:t>
            </a:r>
          </a:p>
          <a:p>
            <a:pPr marL="457200" indent="-457200">
              <a:buClr>
                <a:srgbClr val="CF3338"/>
              </a:buClr>
              <a:buFont typeface="Arial" panose="020B0604020202020204" pitchFamily="34" charset="0"/>
              <a:buChar char="•"/>
            </a:pPr>
            <a:r>
              <a:rPr lang="en-US" sz="2800" i="1" dirty="0">
                <a:solidFill>
                  <a:srgbClr val="707070"/>
                </a:solidFill>
                <a:latin typeface="Pragmatica" panose="020B0403040502020204" pitchFamily="34" charset="0"/>
              </a:rPr>
              <a:t>Classify variables as continuous, categorical, etc.</a:t>
            </a:r>
            <a:endParaRPr lang="en-US" sz="2800" i="1"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698436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interests you about learning Python?</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tasks would you like to use it for?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questions about Python do you have from the book? In general?</a:t>
            </a:r>
            <a:endParaRPr lang="en-US" sz="2800" dirty="0">
              <a:solidFill>
                <a:srgbClr val="707070"/>
              </a:solidFill>
              <a:latin typeface="Pragmatica" panose="020B0403040502020204"/>
            </a:endParaRPr>
          </a:p>
        </p:txBody>
      </p:sp>
    </p:spTree>
    <p:extLst>
      <p:ext uri="{BB962C8B-B14F-4D97-AF65-F5344CB8AC3E}">
        <p14:creationId xmlns:p14="http://schemas.microsoft.com/office/powerpoint/2010/main" val="923488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Confirmatory data analysis</a:t>
            </a:r>
          </a:p>
        </p:txBody>
      </p:sp>
    </p:spTree>
    <p:extLst>
      <p:ext uri="{BB962C8B-B14F-4D97-AF65-F5344CB8AC3E}">
        <p14:creationId xmlns:p14="http://schemas.microsoft.com/office/powerpoint/2010/main" val="1477592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housing-</a:t>
            </a:r>
            <a:r>
              <a:rPr lang="en-US" sz="2800" b="1" dirty="0" err="1">
                <a:solidFill>
                  <a:srgbClr val="CF3338"/>
                </a:solidFill>
                <a:latin typeface="Consolas" panose="020B0609020204030204" pitchFamily="49" charset="0"/>
              </a:rPr>
              <a:t>prices.ipynb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likely a significant difference in the average price of homes with and without air conditioning? </a:t>
            </a:r>
          </a:p>
        </p:txBody>
      </p:sp>
    </p:spTree>
    <p:extLst>
      <p:ext uri="{BB962C8B-B14F-4D97-AF65-F5344CB8AC3E}">
        <p14:creationId xmlns:p14="http://schemas.microsoft.com/office/powerpoint/2010/main" val="2097170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Capstone</a:t>
            </a:r>
          </a:p>
        </p:txBody>
      </p:sp>
    </p:spTree>
    <p:extLst>
      <p:ext uri="{BB962C8B-B14F-4D97-AF65-F5344CB8AC3E}">
        <p14:creationId xmlns:p14="http://schemas.microsoft.com/office/powerpoint/2010/main" val="3028034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Bonus! Python-Powered Excel</a:t>
            </a:r>
          </a:p>
        </p:txBody>
      </p:sp>
    </p:spTree>
    <p:extLst>
      <p:ext uri="{BB962C8B-B14F-4D97-AF65-F5344CB8AC3E}">
        <p14:creationId xmlns:p14="http://schemas.microsoft.com/office/powerpoint/2010/main" val="1351865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517159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2050" name="Picture 2" descr="Python &lt;&gt; Excel workflow ">
            <a:extLst>
              <a:ext uri="{FF2B5EF4-FFF2-40B4-BE49-F238E27FC236}">
                <a16:creationId xmlns:a16="http://schemas.microsoft.com/office/drawing/2014/main" id="{A8A19E7B-898D-450E-B38F-9CDE9D2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 y="-11430"/>
            <a:ext cx="10467703" cy="686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14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084567" cy="3970318"/>
          </a:xfrm>
          <a:prstGeom prst="rect">
            <a:avLst/>
          </a:prstGeom>
          <a:noFill/>
        </p:spPr>
        <p:txBody>
          <a:bodyPr wrap="square" rtlCol="0">
            <a:spAutoFit/>
          </a:bodyPr>
          <a:lstStyle/>
          <a:p>
            <a:r>
              <a:rPr lang="en-US" sz="2800" b="1" dirty="0">
                <a:solidFill>
                  <a:srgbClr val="CF3338"/>
                </a:solidFill>
                <a:latin typeface="Consolas" panose="020B0609020204030204" pitchFamily="49" charset="0"/>
              </a:rPr>
              <a:t>pandas </a:t>
            </a:r>
            <a:r>
              <a:rPr lang="en-US" sz="2800" b="1" dirty="0">
                <a:solidFill>
                  <a:srgbClr val="CF3338"/>
                </a:solidFill>
                <a:latin typeface="Pragmatica" pitchFamily="2" charset="0"/>
              </a:rPr>
              <a:t>+ </a:t>
            </a:r>
            <a:r>
              <a:rPr lang="en-US" sz="2800" b="1" dirty="0" err="1">
                <a:solidFill>
                  <a:srgbClr val="CF3338"/>
                </a:solidFill>
                <a:latin typeface="Consolas" panose="020B0609020204030204" pitchFamily="49" charset="0"/>
              </a:rPr>
              <a:t>xlsxwriter</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a:t>
            </a:r>
          </a:p>
          <a:p>
            <a:r>
              <a:rPr lang="en-US" sz="2800" b="1" dirty="0">
                <a:solidFill>
                  <a:srgbClr val="CF3338"/>
                </a:solidFill>
                <a:latin typeface="Pragmatica" pitchFamily="2" charset="0"/>
              </a:rPr>
              <a:t>Python-Powered Excel</a:t>
            </a:r>
          </a:p>
          <a:p>
            <a:endParaRPr lang="en-US" sz="2800" b="1" dirty="0">
              <a:solidFill>
                <a:srgbClr val="CF3338"/>
              </a:solidFill>
              <a:latin typeface="Pragmatica" pitchFamily="2" charset="0"/>
            </a:endParaRPr>
          </a:p>
          <a:p>
            <a:pPr marL="514350" indent="-514350">
              <a:buFont typeface="+mj-lt"/>
              <a:buAutoNum type="arabicPeriod"/>
            </a:pPr>
            <a:r>
              <a:rPr lang="en-US" sz="2800" b="1" dirty="0">
                <a:solidFill>
                  <a:srgbClr val="CF3338"/>
                </a:solidFill>
                <a:latin typeface="Pragmatica" pitchFamily="2" charset="0"/>
              </a:rPr>
              <a:t>Add custom cell formats</a:t>
            </a:r>
          </a:p>
          <a:p>
            <a:pPr marL="514350" indent="-514350">
              <a:buFont typeface="+mj-lt"/>
              <a:buAutoNum type="arabicPeriod"/>
            </a:pPr>
            <a:r>
              <a:rPr lang="en-US" sz="2800" b="1" dirty="0">
                <a:solidFill>
                  <a:srgbClr val="CF3338"/>
                </a:solidFill>
                <a:latin typeface="Pragmatica" pitchFamily="2" charset="0"/>
              </a:rPr>
              <a:t>Re-size column widths</a:t>
            </a:r>
          </a:p>
          <a:p>
            <a:pPr marL="514350" indent="-514350">
              <a:buFont typeface="+mj-lt"/>
              <a:buAutoNum type="arabicPeriod"/>
            </a:pPr>
            <a:r>
              <a:rPr lang="en-US" sz="2800" b="1" dirty="0">
                <a:solidFill>
                  <a:srgbClr val="CF3338"/>
                </a:solidFill>
                <a:latin typeface="Pragmatica" pitchFamily="2" charset="0"/>
              </a:rPr>
              <a:t>Add charts (from Excel or Python)</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python-powered-</a:t>
            </a:r>
            <a:r>
              <a:rPr lang="en-US" sz="2800" b="1" dirty="0" err="1">
                <a:solidFill>
                  <a:srgbClr val="CF3338"/>
                </a:solidFill>
                <a:latin typeface="Consolas" panose="020B0609020204030204" pitchFamily="49" charset="0"/>
              </a:rPr>
              <a:t>excel.ipynb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816513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err="1">
                <a:latin typeface="Aliens &amp; cows" panose="00000500000000000000" pitchFamily="2" charset="0"/>
              </a:rPr>
              <a:t>Xl</a:t>
            </a:r>
            <a:r>
              <a:rPr lang="en-US" sz="54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6283510" y="2449546"/>
            <a:ext cx="551109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dole" panose="020B0604020202020204" charset="0"/>
              </a:rPr>
              <a:t>Automate Excel reports</a:t>
            </a:r>
          </a:p>
          <a:p>
            <a:pPr marL="285750" indent="-285750">
              <a:buFont typeface="Arial" panose="020B0604020202020204" pitchFamily="34" charset="0"/>
              <a:buChar char="•"/>
            </a:pPr>
            <a:r>
              <a:rPr lang="en-US" sz="2800" dirty="0">
                <a:latin typeface="Gidole" panose="020B0604020202020204" charset="0"/>
              </a:rPr>
              <a:t>Call Python from Excel</a:t>
            </a:r>
          </a:p>
          <a:p>
            <a:pPr marL="285750" indent="-285750">
              <a:buFont typeface="Arial" panose="020B0604020202020204" pitchFamily="34" charset="0"/>
              <a:buChar char="•"/>
            </a:pPr>
            <a:r>
              <a:rPr lang="en-US" sz="2800" dirty="0">
                <a:latin typeface="Gidole" panose="020B0604020202020204" charset="0"/>
              </a:rPr>
              <a:t>Expose workbook as API</a:t>
            </a:r>
          </a:p>
          <a:p>
            <a:pPr marL="285750" indent="-285750">
              <a:buFont typeface="Arial" panose="020B0604020202020204" pitchFamily="34" charset="0"/>
              <a:buChar char="•"/>
            </a:pPr>
            <a:r>
              <a:rPr lang="en-US" sz="28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256420" y="2880088"/>
            <a:ext cx="5082342" cy="2490565"/>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36" y="1372333"/>
            <a:ext cx="6651043" cy="30633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0" y="5821282"/>
            <a:ext cx="9991713" cy="923330"/>
          </a:xfrm>
          <a:prstGeom prst="rect">
            <a:avLst/>
          </a:prstGeom>
          <a:noFill/>
        </p:spPr>
        <p:txBody>
          <a:bodyPr wrap="square">
            <a:spAutoFit/>
          </a:bodyPr>
          <a:lstStyle/>
          <a:p>
            <a:r>
              <a:rPr lang="en-US" dirty="0">
                <a:hlinkClick r:id="rId5"/>
              </a:rPr>
              <a:t>https://www.computernetworkingnotes.com/networking-tutorials/basic-functions-of-a-computer-explained.html</a:t>
            </a:r>
            <a:endParaRPr lang="en-US" dirty="0"/>
          </a:p>
          <a:p>
            <a:r>
              <a:rPr lang="en-US" dirty="0">
                <a:hlinkClick r:id="rId6"/>
              </a:rPr>
              <a:t>https://bham-carpentries.github.io/2018-12-17-bham_python-novice-inflammation/09-func/index.html</a:t>
            </a:r>
            <a:r>
              <a:rPr lang="en-US"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5446835" y="2963756"/>
            <a:ext cx="5802571" cy="2701525"/>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815882"/>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569546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Python functions in Excel – your new macro workbook</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4031873"/>
          </a:xfrm>
          <a:prstGeom prst="rect">
            <a:avLst/>
          </a:prstGeom>
          <a:noFill/>
        </p:spPr>
        <p:txBody>
          <a:bodyPr wrap="square" rtlCol="0">
            <a:spAutoFit/>
          </a:bodyPr>
          <a:lstStyle/>
          <a:p>
            <a:r>
              <a:rPr lang="en-US" sz="2800" b="1" dirty="0">
                <a:solidFill>
                  <a:srgbClr val="CF3338"/>
                </a:solidFill>
              </a:rPr>
              <a:t>From a blank workbook:</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Set up </a:t>
            </a:r>
            <a:r>
              <a:rPr lang="en-US" sz="2800" b="1" dirty="0" err="1">
                <a:solidFill>
                  <a:srgbClr val="CF3338"/>
                </a:solidFill>
              </a:rPr>
              <a:t>xlwings</a:t>
            </a:r>
            <a:r>
              <a:rPr lang="en-US" sz="2800" b="1" dirty="0">
                <a:solidFill>
                  <a:srgbClr val="CF3338"/>
                </a:solidFill>
              </a:rPr>
              <a:t> add-in</a:t>
            </a:r>
          </a:p>
          <a:p>
            <a:pPr marL="514350" indent="-514350">
              <a:buFont typeface="Arial" panose="020B0604020202020204" pitchFamily="34" charset="0"/>
              <a:buChar char="•"/>
            </a:pPr>
            <a:r>
              <a:rPr lang="en-US" sz="2800" b="1" dirty="0">
                <a:solidFill>
                  <a:srgbClr val="CF3338"/>
                </a:solidFill>
              </a:rPr>
              <a:t>Define and test Python functions in Excel</a:t>
            </a:r>
          </a:p>
          <a:p>
            <a:pPr marL="514350" indent="-514350">
              <a:buFont typeface="Arial" panose="020B0604020202020204" pitchFamily="34" charset="0"/>
              <a:buChar char="•"/>
            </a:pPr>
            <a:endParaRPr lang="en-US" sz="2800" b="1" dirty="0">
              <a:solidFill>
                <a:srgbClr val="CF3338"/>
              </a:solidFill>
            </a:endParaRPr>
          </a:p>
          <a:p>
            <a:r>
              <a:rPr lang="en-US" sz="2800" b="1" dirty="0">
                <a:solidFill>
                  <a:srgbClr val="CF3338"/>
                </a:solidFill>
              </a:rPr>
              <a:t>Demo notes:</a:t>
            </a:r>
            <a:r>
              <a:rPr lang="en-US" sz="2800" b="1" dirty="0">
                <a:solidFill>
                  <a:srgbClr val="CF3338"/>
                </a:solidFill>
                <a:latin typeface="Consolas" panose="020B0609020204030204" pitchFamily="49" charset="0"/>
              </a:rPr>
              <a:t> docs/xlwings-udfs.docx</a:t>
            </a:r>
          </a:p>
          <a:p>
            <a:endParaRPr lang="en-US" sz="32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Conclusion/next steps</a:t>
            </a:r>
          </a:p>
        </p:txBody>
      </p:sp>
    </p:spTree>
    <p:extLst>
      <p:ext uri="{BB962C8B-B14F-4D97-AF65-F5344CB8AC3E}">
        <p14:creationId xmlns:p14="http://schemas.microsoft.com/office/powerpoint/2010/main" val="2989182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Get your swag!</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Folder: </a:t>
            </a:r>
            <a:r>
              <a:rPr lang="en-US" sz="2800" dirty="0">
                <a:solidFill>
                  <a:srgbClr val="707070"/>
                </a:solidFill>
                <a:latin typeface="Consolas" panose="020B0609020204030204" pitchFamily="49" charset="0"/>
              </a:rPr>
              <a:t>take-home</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a:rPr>
              <a:t>Summarize and visualize a dataset in Python “fill in the blank:” </a:t>
            </a:r>
            <a:r>
              <a:rPr lang="en-US" sz="2800" dirty="0">
                <a:solidFill>
                  <a:srgbClr val="707070"/>
                </a:solidFill>
                <a:latin typeface="Consolas" panose="020B0609020204030204" pitchFamily="49" charset="0"/>
              </a:rPr>
              <a:t>five-things-take-</a:t>
            </a:r>
            <a:r>
              <a:rPr lang="en-US" sz="2800" dirty="0" err="1">
                <a:solidFill>
                  <a:srgbClr val="707070"/>
                </a:solidFill>
                <a:latin typeface="Consolas" panose="020B0609020204030204" pitchFamily="49" charset="0"/>
              </a:rPr>
              <a:t>home.ipynb</a:t>
            </a:r>
            <a:endParaRPr lang="en-US" sz="2800" dirty="0">
              <a:solidFill>
                <a:srgbClr val="707070"/>
              </a:solidFill>
              <a:latin typeface="Consolas" panose="020B0609020204030204" pitchFamily="49"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a:rPr>
              <a:t>Solution notebook available: </a:t>
            </a:r>
            <a:r>
              <a:rPr lang="en-US" sz="2800" dirty="0">
                <a:solidFill>
                  <a:srgbClr val="707070"/>
                </a:solidFill>
                <a:latin typeface="Consolas" panose="020B0609020204030204" pitchFamily="49" charset="0"/>
              </a:rPr>
              <a:t>five-things-take-home-</a:t>
            </a:r>
            <a:r>
              <a:rPr lang="en-US" sz="2800" dirty="0" err="1">
                <a:solidFill>
                  <a:srgbClr val="707070"/>
                </a:solidFill>
                <a:latin typeface="Consolas" panose="020B0609020204030204" pitchFamily="49" charset="0"/>
              </a:rPr>
              <a:t>solution.ipynb</a:t>
            </a:r>
            <a:endParaRPr lang="en-US" sz="2800" dirty="0">
              <a:solidFill>
                <a:srgbClr val="707070"/>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a:rPr>
              <a:t>Read the white paper, “Five Things Excel Users Should Know About Python” (included in downloads)</a:t>
            </a:r>
          </a:p>
        </p:txBody>
      </p:sp>
    </p:spTree>
    <p:extLst>
      <p:ext uri="{BB962C8B-B14F-4D97-AF65-F5344CB8AC3E}">
        <p14:creationId xmlns:p14="http://schemas.microsoft.com/office/powerpoint/2010/main" val="2537708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Sign up for course waiting list: </a:t>
            </a:r>
            <a:r>
              <a:rPr lang="en-US" sz="2800" b="1" dirty="0">
                <a:solidFill>
                  <a:srgbClr val="707070"/>
                </a:solidFill>
                <a:latin typeface="Pragmatica" panose="020B0403040502020204" pitchFamily="34" charset="0"/>
                <a:hlinkClick r:id="rId4"/>
              </a:rPr>
              <a:t>https://stringfestanalytics.com/aina-waiting</a:t>
            </a:r>
            <a:r>
              <a:rPr lang="en-US" sz="2800" dirty="0">
                <a:solidFill>
                  <a:srgbClr val="707070"/>
                </a:solidFill>
                <a:latin typeface="Pragmatica" panose="020B0403040502020204" pitchFamily="34" charset="0"/>
                <a:hlinkClick r:id="rId4"/>
              </a:rPr>
              <a:t>/</a:t>
            </a:r>
            <a:r>
              <a:rPr lang="en-US" sz="2800" dirty="0">
                <a:solidFill>
                  <a:srgbClr val="707070"/>
                </a:solidFill>
                <a:latin typeface="Pragmatica" panose="020B0403040502020204" pitchFamily="34" charset="0"/>
              </a:rPr>
              <a:t>    </a:t>
            </a:r>
          </a:p>
        </p:txBody>
      </p:sp>
      <p:pic>
        <p:nvPicPr>
          <p:cNvPr id="3" name="Picture 2" descr="A bird standing on a white surface&#10;&#10;Description automatically generated with low confidence">
            <a:hlinkClick r:id="rId4"/>
            <a:extLst>
              <a:ext uri="{FF2B5EF4-FFF2-40B4-BE49-F238E27FC236}">
                <a16:creationId xmlns:a16="http://schemas.microsoft.com/office/drawing/2014/main" id="{2BD72895-0339-43FE-8F98-905E02F0E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40" y="2563715"/>
            <a:ext cx="6138182" cy="3452727"/>
          </a:xfrm>
          <a:prstGeom prst="rect">
            <a:avLst/>
          </a:prstGeom>
        </p:spPr>
      </p:pic>
      <p:sp>
        <p:nvSpPr>
          <p:cNvPr id="6" name="TextBox 5">
            <a:extLst>
              <a:ext uri="{FF2B5EF4-FFF2-40B4-BE49-F238E27FC236}">
                <a16:creationId xmlns:a16="http://schemas.microsoft.com/office/drawing/2014/main" id="{C2D43A95-7304-4CD3-ADB3-3D3FFBF636FF}"/>
              </a:ext>
            </a:extLst>
          </p:cNvPr>
          <p:cNvSpPr txBox="1"/>
          <p:nvPr/>
        </p:nvSpPr>
        <p:spPr>
          <a:xfrm>
            <a:off x="225320" y="3111013"/>
            <a:ext cx="9688858"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GitHub</a:t>
            </a:r>
          </a:p>
          <a:p>
            <a:pPr marL="457200"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rPr>
              <a:t>RMarkdown</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Python &amp; R for Power BI</a:t>
            </a:r>
          </a:p>
        </p:txBody>
      </p:sp>
    </p:spTree>
    <p:extLst>
      <p:ext uri="{BB962C8B-B14F-4D97-AF65-F5344CB8AC3E}">
        <p14:creationId xmlns:p14="http://schemas.microsoft.com/office/powerpoint/2010/main" val="427077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935528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5163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2800"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Python Easter eggs and jokes</a:t>
            </a:r>
            <a:endParaRPr lang="en-US" sz="2800"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5469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https://github.com/stringfestdata/aina-lets-learn-python</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p:txBody>
      </p:sp>
    </p:spTree>
    <p:extLst>
      <p:ext uri="{BB962C8B-B14F-4D97-AF65-F5344CB8AC3E}">
        <p14:creationId xmlns:p14="http://schemas.microsoft.com/office/powerpoint/2010/main" val="3830029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TotalTime>
  <Words>2350</Words>
  <Application>Microsoft Office PowerPoint</Application>
  <PresentationFormat>Widescreen</PresentationFormat>
  <Paragraphs>436</Paragraphs>
  <Slides>65</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Aliens &amp; cows</vt:lpstr>
      <vt:lpstr>Arial</vt:lpstr>
      <vt:lpstr>Calibri</vt:lpstr>
      <vt:lpstr>Calibri Light</vt:lpstr>
      <vt:lpstr>Consolas</vt:lpstr>
      <vt:lpstr>Georgia</vt:lpstr>
      <vt:lpstr>Gidole</vt:lpstr>
      <vt:lpstr>Pragmatica</vt:lpstr>
      <vt:lpstr>u2400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169</cp:revision>
  <dcterms:created xsi:type="dcterms:W3CDTF">2019-10-19T21:47:18Z</dcterms:created>
  <dcterms:modified xsi:type="dcterms:W3CDTF">2021-11-06T20:43:35Z</dcterms:modified>
</cp:coreProperties>
</file>